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3"/>
  </p:notesMasterIdLst>
  <p:sldIdLst>
    <p:sldId id="256" r:id="rId3"/>
    <p:sldId id="257" r:id="rId4"/>
    <p:sldId id="354" r:id="rId5"/>
    <p:sldId id="2722" r:id="rId6"/>
    <p:sldId id="2675" r:id="rId7"/>
    <p:sldId id="2668" r:id="rId8"/>
    <p:sldId id="2646" r:id="rId9"/>
    <p:sldId id="2723" r:id="rId10"/>
    <p:sldId id="2685" r:id="rId11"/>
    <p:sldId id="2701" r:id="rId12"/>
    <p:sldId id="2714" r:id="rId13"/>
    <p:sldId id="2547" r:id="rId14"/>
    <p:sldId id="282" r:id="rId15"/>
    <p:sldId id="2702" r:id="rId16"/>
    <p:sldId id="2704" r:id="rId17"/>
    <p:sldId id="2581" r:id="rId18"/>
    <p:sldId id="2517" r:id="rId19"/>
    <p:sldId id="2725" r:id="rId20"/>
    <p:sldId id="308" r:id="rId21"/>
    <p:sldId id="398" r:id="rId22"/>
    <p:sldId id="2711" r:id="rId23"/>
    <p:sldId id="2724" r:id="rId24"/>
    <p:sldId id="272" r:id="rId25"/>
    <p:sldId id="276" r:id="rId26"/>
    <p:sldId id="2712" r:id="rId27"/>
    <p:sldId id="2682" r:id="rId28"/>
    <p:sldId id="927" r:id="rId29"/>
    <p:sldId id="2573" r:id="rId30"/>
    <p:sldId id="390" r:id="rId31"/>
    <p:sldId id="431" r:id="rId32"/>
    <p:sldId id="432" r:id="rId33"/>
    <p:sldId id="2570" r:id="rId34"/>
    <p:sldId id="2654" r:id="rId35"/>
    <p:sldId id="2715" r:id="rId36"/>
    <p:sldId id="2577" r:id="rId37"/>
    <p:sldId id="262" r:id="rId38"/>
    <p:sldId id="2582" r:id="rId39"/>
    <p:sldId id="2584" r:id="rId40"/>
    <p:sldId id="2721" r:id="rId41"/>
    <p:sldId id="351"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1" d="100"/>
          <a:sy n="51" d="100"/>
        </p:scale>
        <p:origin x="116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60354692563203"/>
          <c:y val="0.23832934139489115"/>
          <c:w val="0.78443918224455733"/>
          <c:h val="0.48624970984248922"/>
        </c:manualLayout>
      </c:layout>
      <c:barChart>
        <c:barDir val="col"/>
        <c:grouping val="clustered"/>
        <c:varyColors val="0"/>
        <c:ser>
          <c:idx val="1"/>
          <c:order val="1"/>
          <c:tx>
            <c:strRef>
              <c:f>PDSA!$B$5</c:f>
              <c:strCache>
                <c:ptCount val="1"/>
                <c:pt idx="0">
                  <c:v>Số ngày trung bình chuyển từ sàng lọc âm tính sang dương tính với CRE</c:v>
                </c:pt>
              </c:strCache>
            </c:strRef>
          </c:tx>
          <c:spPr>
            <a:solidFill>
              <a:schemeClr val="accent6">
                <a:lumMod val="60000"/>
                <a:lumOff val="40000"/>
              </a:schemeClr>
            </a:solidFill>
            <a:ln>
              <a:noFill/>
            </a:ln>
            <a:effectLst/>
          </c:spPr>
          <c:invertIfNegative val="0"/>
          <c:dLbls>
            <c:dLbl>
              <c:idx val="0"/>
              <c:layout>
                <c:manualLayout>
                  <c:x val="-2.0552826847027792E-17"/>
                  <c:y val="7.42358078602620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43B-458B-AF13-56792C0ACA0C}"/>
                </c:ext>
              </c:extLst>
            </c:dLbl>
            <c:dLbl>
              <c:idx val="1"/>
              <c:layout>
                <c:manualLayout>
                  <c:x val="0"/>
                  <c:y val="8.2969432314410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43B-458B-AF13-56792C0ACA0C}"/>
                </c:ext>
              </c:extLst>
            </c:dLbl>
            <c:dLbl>
              <c:idx val="2"/>
              <c:layout>
                <c:manualLayout>
                  <c:x val="2.2421524663677954E-3"/>
                  <c:y val="8.2969432314410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43B-458B-AF13-56792C0ACA0C}"/>
                </c:ext>
              </c:extLst>
            </c:dLbl>
            <c:dLbl>
              <c:idx val="3"/>
              <c:layout>
                <c:manualLayout>
                  <c:x val="2.2421524663675486E-3"/>
                  <c:y val="7.86026200873362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43B-458B-AF13-56792C0ACA0C}"/>
                </c:ext>
              </c:extLst>
            </c:dLbl>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PDSA!$C$3:$G$3</c:f>
              <c:strCache>
                <c:ptCount val="5"/>
                <c:pt idx="0">
                  <c:v>Baseline
(07-08/2019)</c:v>
                </c:pt>
                <c:pt idx="1">
                  <c:v>PDSA 1 
(09-11/2019)</c:v>
                </c:pt>
                <c:pt idx="2">
                  <c:v>PDSA 2
(12/2019 - 05/2020)</c:v>
                </c:pt>
                <c:pt idx="3">
                  <c:v>PDSA 3
(06/2020 - 12/2024)</c:v>
                </c:pt>
                <c:pt idx="4">
                  <c:v>PDSA 4
(01/2025-nay)</c:v>
                </c:pt>
              </c:strCache>
            </c:strRef>
          </c:cat>
          <c:val>
            <c:numRef>
              <c:f>PDSA!$C$5:$G$5</c:f>
              <c:numCache>
                <c:formatCode>General</c:formatCode>
                <c:ptCount val="5"/>
                <c:pt idx="0">
                  <c:v>4.9000000000000004</c:v>
                </c:pt>
                <c:pt idx="1">
                  <c:v>3.8</c:v>
                </c:pt>
                <c:pt idx="2">
                  <c:v>9.1</c:v>
                </c:pt>
                <c:pt idx="3">
                  <c:v>9.3000000000000007</c:v>
                </c:pt>
                <c:pt idx="4">
                  <c:v>12.5</c:v>
                </c:pt>
              </c:numCache>
            </c:numRef>
          </c:val>
          <c:extLst>
            <c:ext xmlns:c16="http://schemas.microsoft.com/office/drawing/2014/chart" uri="{C3380CC4-5D6E-409C-BE32-E72D297353CC}">
              <c16:uniqueId val="{00000004-643B-458B-AF13-56792C0ACA0C}"/>
            </c:ext>
          </c:extLst>
        </c:ser>
        <c:dLbls>
          <c:showLegendKey val="0"/>
          <c:showVal val="0"/>
          <c:showCatName val="0"/>
          <c:showSerName val="0"/>
          <c:showPercent val="0"/>
          <c:showBubbleSize val="0"/>
        </c:dLbls>
        <c:gapWidth val="219"/>
        <c:axId val="601628464"/>
        <c:axId val="601630760"/>
      </c:barChart>
      <c:lineChart>
        <c:grouping val="standard"/>
        <c:varyColors val="0"/>
        <c:ser>
          <c:idx val="0"/>
          <c:order val="0"/>
          <c:tx>
            <c:strRef>
              <c:f>PDSA!$B$4</c:f>
              <c:strCache>
                <c:ptCount val="1"/>
                <c:pt idx="0">
                  <c:v>Tỷ lệ mắc mới chiếm cư CRE </c:v>
                </c:pt>
              </c:strCache>
            </c:strRef>
          </c:tx>
          <c:spPr>
            <a:ln w="38100" cap="rnd">
              <a:solidFill>
                <a:srgbClr val="0070C0"/>
              </a:solidFill>
              <a:round/>
            </a:ln>
            <a:effectLst/>
          </c:spPr>
          <c:marker>
            <c:symbol val="circle"/>
            <c:size val="7"/>
            <c:spPr>
              <a:solidFill>
                <a:schemeClr val="accent1"/>
              </a:solidFill>
              <a:ln w="38100">
                <a:solidFill>
                  <a:srgbClr val="0070C0"/>
                </a:solidFill>
              </a:ln>
              <a:effectLst/>
            </c:spPr>
          </c:marker>
          <c:dLbls>
            <c:dLbl>
              <c:idx val="0"/>
              <c:layout>
                <c:manualLayout>
                  <c:x val="-4.0418470852200315E-2"/>
                  <c:y val="-5.07002375326089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43B-458B-AF13-56792C0ACA0C}"/>
                </c:ext>
              </c:extLst>
            </c:dLbl>
            <c:dLbl>
              <c:idx val="1"/>
              <c:layout>
                <c:manualLayout>
                  <c:x val="-2.0209235426100147E-2"/>
                  <c:y val="-4.29002009891306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43B-458B-AF13-56792C0ACA0C}"/>
                </c:ext>
              </c:extLst>
            </c:dLbl>
            <c:dLbl>
              <c:idx val="2"/>
              <c:layout>
                <c:manualLayout>
                  <c:x val="3.1436588440600148E-2"/>
                  <c:y val="-3.51001644456523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43B-458B-AF13-56792C0ACA0C}"/>
                </c:ext>
              </c:extLst>
            </c:dLbl>
            <c:dLbl>
              <c:idx val="3"/>
              <c:layout>
                <c:manualLayout>
                  <c:x val="1.3976573007578302E-2"/>
                  <c:y val="-3.754266413386715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43B-458B-AF13-56792C0ACA0C}"/>
                </c:ext>
              </c:extLst>
            </c:dLbl>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PDSA!$C$3:$G$3</c:f>
              <c:strCache>
                <c:ptCount val="5"/>
                <c:pt idx="0">
                  <c:v>Baseline
(07-08/2019)</c:v>
                </c:pt>
                <c:pt idx="1">
                  <c:v>PDSA 1 
(09-11/2019)</c:v>
                </c:pt>
                <c:pt idx="2">
                  <c:v>PDSA 2
(12/2019 - 05/2020)</c:v>
                </c:pt>
                <c:pt idx="3">
                  <c:v>PDSA 3
(06/2020 - 12/2024)</c:v>
                </c:pt>
                <c:pt idx="4">
                  <c:v>PDSA 4
(01/2025-nay)</c:v>
                </c:pt>
              </c:strCache>
            </c:strRef>
          </c:cat>
          <c:val>
            <c:numRef>
              <c:f>PDSA!$C$4:$G$4</c:f>
              <c:numCache>
                <c:formatCode>General</c:formatCode>
                <c:ptCount val="5"/>
                <c:pt idx="0">
                  <c:v>11.5</c:v>
                </c:pt>
                <c:pt idx="1">
                  <c:v>12.1</c:v>
                </c:pt>
                <c:pt idx="2">
                  <c:v>4.5999999999999996</c:v>
                </c:pt>
                <c:pt idx="3">
                  <c:v>2.9</c:v>
                </c:pt>
                <c:pt idx="4">
                  <c:v>2.5</c:v>
                </c:pt>
              </c:numCache>
            </c:numRef>
          </c:val>
          <c:smooth val="0"/>
          <c:extLst>
            <c:ext xmlns:c16="http://schemas.microsoft.com/office/drawing/2014/chart" uri="{C3380CC4-5D6E-409C-BE32-E72D297353CC}">
              <c16:uniqueId val="{00000009-643B-458B-AF13-56792C0ACA0C}"/>
            </c:ext>
          </c:extLst>
        </c:ser>
        <c:dLbls>
          <c:showLegendKey val="0"/>
          <c:showVal val="0"/>
          <c:showCatName val="0"/>
          <c:showSerName val="0"/>
          <c:showPercent val="0"/>
          <c:showBubbleSize val="0"/>
        </c:dLbls>
        <c:marker val="1"/>
        <c:smooth val="0"/>
        <c:axId val="600444448"/>
        <c:axId val="600444776"/>
      </c:lineChart>
      <c:catAx>
        <c:axId val="600444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crossAx val="600444776"/>
        <c:crosses val="autoZero"/>
        <c:auto val="1"/>
        <c:lblAlgn val="ctr"/>
        <c:lblOffset val="100"/>
        <c:noMultiLvlLbl val="0"/>
      </c:catAx>
      <c:valAx>
        <c:axId val="600444776"/>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dk1"/>
                    </a:solidFill>
                    <a:latin typeface="+mn-lt"/>
                    <a:ea typeface="+mn-ea"/>
                    <a:cs typeface="+mn-cs"/>
                  </a:defRPr>
                </a:pPr>
                <a:r>
                  <a:rPr lang="en-US"/>
                  <a:t>Tỷ suất  mắc mới/100 ngày nguy cơ</a:t>
                </a:r>
              </a:p>
            </c:rich>
          </c:tx>
          <c:layout>
            <c:manualLayout>
              <c:xMode val="edge"/>
              <c:yMode val="edge"/>
              <c:x val="2.9543034501231479E-2"/>
              <c:y val="0.22546018115067518"/>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dk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crossAx val="600444448"/>
        <c:crosses val="autoZero"/>
        <c:crossBetween val="between"/>
      </c:valAx>
      <c:valAx>
        <c:axId val="601630760"/>
        <c:scaling>
          <c:orientation val="minMax"/>
          <c:max val="14"/>
        </c:scaling>
        <c:delete val="0"/>
        <c:axPos val="r"/>
        <c:title>
          <c:tx>
            <c:rich>
              <a:bodyPr rot="-5400000" spcFirstLastPara="1" vertOverflow="ellipsis" vert="horz" wrap="square" anchor="ctr" anchorCtr="1"/>
              <a:lstStyle/>
              <a:p>
                <a:pPr>
                  <a:defRPr sz="1000" b="0" i="0" u="none" strike="noStrike" kern="1200" baseline="0">
                    <a:solidFill>
                      <a:schemeClr val="dk1"/>
                    </a:solidFill>
                    <a:latin typeface="+mn-lt"/>
                    <a:ea typeface="+mn-ea"/>
                    <a:cs typeface="+mn-cs"/>
                  </a:defRPr>
                </a:pPr>
                <a:r>
                  <a:rPr lang="en-US"/>
                  <a:t>Số ngày trung bình</a:t>
                </a:r>
              </a:p>
            </c:rich>
          </c:tx>
          <c:layout>
            <c:manualLayout>
              <c:xMode val="edge"/>
              <c:yMode val="edge"/>
              <c:x val="0.94691187342761962"/>
              <c:y val="0.32513202888525239"/>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dk1"/>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crossAx val="601628464"/>
        <c:crosses val="max"/>
        <c:crossBetween val="between"/>
        <c:majorUnit val="2"/>
      </c:valAx>
      <c:catAx>
        <c:axId val="601628464"/>
        <c:scaling>
          <c:orientation val="minMax"/>
        </c:scaling>
        <c:delete val="1"/>
        <c:axPos val="b"/>
        <c:numFmt formatCode="General" sourceLinked="1"/>
        <c:majorTickMark val="out"/>
        <c:minorTickMark val="none"/>
        <c:tickLblPos val="nextTo"/>
        <c:crossAx val="601630760"/>
        <c:crosses val="autoZero"/>
        <c:auto val="1"/>
        <c:lblAlgn val="ctr"/>
        <c:lblOffset val="100"/>
        <c:noMultiLvlLbl val="0"/>
      </c:catAx>
      <c:spPr>
        <a:noFill/>
        <a:ln>
          <a:noFill/>
        </a:ln>
        <a:effectLst/>
      </c:spPr>
    </c:plotArea>
    <c:legend>
      <c:legendPos val="b"/>
      <c:layout>
        <c:manualLayout>
          <c:xMode val="edge"/>
          <c:yMode val="edge"/>
          <c:x val="6.8938814775589718E-2"/>
          <c:y val="0.87224881638358287"/>
          <c:w val="0.85379023736648096"/>
          <c:h val="0.1265876972801980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lt1"/>
    </a:solidFill>
    <a:ln w="6350" cap="flat" cmpd="sng" algn="ctr">
      <a:solidFill>
        <a:schemeClr val="dk1"/>
      </a:solidFill>
      <a:prstDash val="solid"/>
      <a:miter lim="800000"/>
    </a:ln>
    <a:effectLst/>
  </c:spPr>
  <c:txPr>
    <a:bodyPr/>
    <a:lstStyle/>
    <a:p>
      <a:pPr>
        <a:defRPr>
          <a:solidFill>
            <a:schemeClr val="dk1"/>
          </a:solidFill>
          <a:latin typeface="+mn-lt"/>
          <a:ea typeface="+mn-ea"/>
          <a:cs typeface="+mn-cs"/>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787541290641861"/>
          <c:y val="7.3356544717624581E-2"/>
          <c:w val="0.80692614054710865"/>
          <c:h val="0.64213215995059436"/>
        </c:manualLayout>
      </c:layout>
      <c:lineChart>
        <c:grouping val="standard"/>
        <c:varyColors val="0"/>
        <c:ser>
          <c:idx val="0"/>
          <c:order val="0"/>
          <c:tx>
            <c:strRef>
              <c:f>'hoạt đông can thiệp'!$B$3</c:f>
              <c:strCache>
                <c:ptCount val="1"/>
                <c:pt idx="0">
                  <c:v>Tuân thủ cách ly/cohort NB</c:v>
                </c:pt>
              </c:strCache>
            </c:strRef>
          </c:tx>
          <c:spPr>
            <a:ln w="28575" cap="rnd">
              <a:solidFill>
                <a:schemeClr val="accent1"/>
              </a:solidFill>
              <a:round/>
            </a:ln>
            <a:effectLst/>
          </c:spPr>
          <c:marker>
            <c:symbol val="none"/>
          </c:marker>
          <c:cat>
            <c:strRef>
              <c:f>'hoạt đông can thiệp'!$C$2:$G$2</c:f>
              <c:strCache>
                <c:ptCount val="5"/>
                <c:pt idx="0">
                  <c:v>Baseline
(07-08/2019)</c:v>
                </c:pt>
                <c:pt idx="1">
                  <c:v>PDSA 1 
(09-11/2019)</c:v>
                </c:pt>
                <c:pt idx="2">
                  <c:v>PDSA 2
(12/2019 - 05/2020)</c:v>
                </c:pt>
                <c:pt idx="3">
                  <c:v>PDSA 3
(06/2020 - 12/2024)</c:v>
                </c:pt>
                <c:pt idx="4">
                  <c:v>PDSA 4
(01/2025-nay)</c:v>
                </c:pt>
              </c:strCache>
            </c:strRef>
          </c:cat>
          <c:val>
            <c:numRef>
              <c:f>'hoạt đông can thiệp'!$C$3:$G$3</c:f>
              <c:numCache>
                <c:formatCode>0.0</c:formatCode>
                <c:ptCount val="5"/>
                <c:pt idx="0">
                  <c:v>39.1</c:v>
                </c:pt>
                <c:pt idx="1">
                  <c:v>58.8</c:v>
                </c:pt>
                <c:pt idx="2">
                  <c:v>88.7</c:v>
                </c:pt>
                <c:pt idx="3">
                  <c:v>95.6</c:v>
                </c:pt>
                <c:pt idx="4">
                  <c:v>97</c:v>
                </c:pt>
              </c:numCache>
            </c:numRef>
          </c:val>
          <c:smooth val="0"/>
          <c:extLst>
            <c:ext xmlns:c16="http://schemas.microsoft.com/office/drawing/2014/chart" uri="{C3380CC4-5D6E-409C-BE32-E72D297353CC}">
              <c16:uniqueId val="{00000000-623D-4CAA-8EB5-26A6A9D196D7}"/>
            </c:ext>
          </c:extLst>
        </c:ser>
        <c:ser>
          <c:idx val="1"/>
          <c:order val="1"/>
          <c:tx>
            <c:strRef>
              <c:f>'hoạt đông can thiệp'!$B$4</c:f>
              <c:strCache>
                <c:ptCount val="1"/>
                <c:pt idx="0">
                  <c:v>Tuân thủ sử dụng PTPHCN</c:v>
                </c:pt>
              </c:strCache>
            </c:strRef>
          </c:tx>
          <c:spPr>
            <a:ln w="28575" cap="rnd">
              <a:solidFill>
                <a:schemeClr val="accent2"/>
              </a:solidFill>
              <a:round/>
            </a:ln>
            <a:effectLst/>
          </c:spPr>
          <c:marker>
            <c:symbol val="none"/>
          </c:marker>
          <c:cat>
            <c:strRef>
              <c:f>'hoạt đông can thiệp'!$C$2:$G$2</c:f>
              <c:strCache>
                <c:ptCount val="5"/>
                <c:pt idx="0">
                  <c:v>Baseline
(07-08/2019)</c:v>
                </c:pt>
                <c:pt idx="1">
                  <c:v>PDSA 1 
(09-11/2019)</c:v>
                </c:pt>
                <c:pt idx="2">
                  <c:v>PDSA 2
(12/2019 - 05/2020)</c:v>
                </c:pt>
                <c:pt idx="3">
                  <c:v>PDSA 3
(06/2020 - 12/2024)</c:v>
                </c:pt>
                <c:pt idx="4">
                  <c:v>PDSA 4
(01/2025-nay)</c:v>
                </c:pt>
              </c:strCache>
            </c:strRef>
          </c:cat>
          <c:val>
            <c:numRef>
              <c:f>'hoạt đông can thiệp'!$C$4:$G$4</c:f>
              <c:numCache>
                <c:formatCode>0.0</c:formatCode>
                <c:ptCount val="5"/>
                <c:pt idx="0">
                  <c:v>28.9</c:v>
                </c:pt>
                <c:pt idx="1">
                  <c:v>58.4</c:v>
                </c:pt>
                <c:pt idx="2">
                  <c:v>93.2</c:v>
                </c:pt>
                <c:pt idx="3">
                  <c:v>95.5</c:v>
                </c:pt>
                <c:pt idx="4">
                  <c:v>98.6</c:v>
                </c:pt>
              </c:numCache>
            </c:numRef>
          </c:val>
          <c:smooth val="0"/>
          <c:extLst>
            <c:ext xmlns:c16="http://schemas.microsoft.com/office/drawing/2014/chart" uri="{C3380CC4-5D6E-409C-BE32-E72D297353CC}">
              <c16:uniqueId val="{00000001-623D-4CAA-8EB5-26A6A9D196D7}"/>
            </c:ext>
          </c:extLst>
        </c:ser>
        <c:ser>
          <c:idx val="2"/>
          <c:order val="2"/>
          <c:tx>
            <c:strRef>
              <c:f>'hoạt đông can thiệp'!$B$5</c:f>
              <c:strCache>
                <c:ptCount val="1"/>
                <c:pt idx="0">
                  <c:v>Tuân thủ vệ sinh tay</c:v>
                </c:pt>
              </c:strCache>
            </c:strRef>
          </c:tx>
          <c:spPr>
            <a:ln w="28575" cap="rnd">
              <a:solidFill>
                <a:schemeClr val="accent3"/>
              </a:solidFill>
              <a:round/>
            </a:ln>
            <a:effectLst/>
          </c:spPr>
          <c:marker>
            <c:symbol val="none"/>
          </c:marker>
          <c:cat>
            <c:strRef>
              <c:f>'hoạt đông can thiệp'!$C$2:$G$2</c:f>
              <c:strCache>
                <c:ptCount val="5"/>
                <c:pt idx="0">
                  <c:v>Baseline
(07-08/2019)</c:v>
                </c:pt>
                <c:pt idx="1">
                  <c:v>PDSA 1 
(09-11/2019)</c:v>
                </c:pt>
                <c:pt idx="2">
                  <c:v>PDSA 2
(12/2019 - 05/2020)</c:v>
                </c:pt>
                <c:pt idx="3">
                  <c:v>PDSA 3
(06/2020 - 12/2024)</c:v>
                </c:pt>
                <c:pt idx="4">
                  <c:v>PDSA 4
(01/2025-nay)</c:v>
                </c:pt>
              </c:strCache>
            </c:strRef>
          </c:cat>
          <c:val>
            <c:numRef>
              <c:f>'hoạt đông can thiệp'!$C$5:$G$5</c:f>
              <c:numCache>
                <c:formatCode>0.0</c:formatCode>
                <c:ptCount val="5"/>
                <c:pt idx="0">
                  <c:v>96.3</c:v>
                </c:pt>
                <c:pt idx="1">
                  <c:v>98</c:v>
                </c:pt>
                <c:pt idx="2">
                  <c:v>98.2</c:v>
                </c:pt>
                <c:pt idx="3">
                  <c:v>98</c:v>
                </c:pt>
                <c:pt idx="4">
                  <c:v>98.8</c:v>
                </c:pt>
              </c:numCache>
            </c:numRef>
          </c:val>
          <c:smooth val="0"/>
          <c:extLst>
            <c:ext xmlns:c16="http://schemas.microsoft.com/office/drawing/2014/chart" uri="{C3380CC4-5D6E-409C-BE32-E72D297353CC}">
              <c16:uniqueId val="{00000002-623D-4CAA-8EB5-26A6A9D196D7}"/>
            </c:ext>
          </c:extLst>
        </c:ser>
        <c:ser>
          <c:idx val="3"/>
          <c:order val="3"/>
          <c:tx>
            <c:strRef>
              <c:f>'hoạt đông can thiệp'!$B$6</c:f>
              <c:strCache>
                <c:ptCount val="1"/>
                <c:pt idx="0">
                  <c:v>Đạt tiêu chuẩn làm sạch VSMT</c:v>
                </c:pt>
              </c:strCache>
            </c:strRef>
          </c:tx>
          <c:spPr>
            <a:ln w="28575" cap="rnd">
              <a:solidFill>
                <a:schemeClr val="accent4"/>
              </a:solidFill>
              <a:round/>
            </a:ln>
            <a:effectLst/>
          </c:spPr>
          <c:marker>
            <c:symbol val="none"/>
          </c:marker>
          <c:cat>
            <c:strRef>
              <c:f>'hoạt đông can thiệp'!$C$2:$G$2</c:f>
              <c:strCache>
                <c:ptCount val="5"/>
                <c:pt idx="0">
                  <c:v>Baseline
(07-08/2019)</c:v>
                </c:pt>
                <c:pt idx="1">
                  <c:v>PDSA 1 
(09-11/2019)</c:v>
                </c:pt>
                <c:pt idx="2">
                  <c:v>PDSA 2
(12/2019 - 05/2020)</c:v>
                </c:pt>
                <c:pt idx="3">
                  <c:v>PDSA 3
(06/2020 - 12/2024)</c:v>
                </c:pt>
                <c:pt idx="4">
                  <c:v>PDSA 4
(01/2025-nay)</c:v>
                </c:pt>
              </c:strCache>
            </c:strRef>
          </c:cat>
          <c:val>
            <c:numRef>
              <c:f>'hoạt đông can thiệp'!$C$6:$G$6</c:f>
              <c:numCache>
                <c:formatCode>0.0</c:formatCode>
                <c:ptCount val="5"/>
                <c:pt idx="0">
                  <c:v>58.8</c:v>
                </c:pt>
                <c:pt idx="1">
                  <c:v>70.099999999999994</c:v>
                </c:pt>
                <c:pt idx="2">
                  <c:v>84.9</c:v>
                </c:pt>
                <c:pt idx="3">
                  <c:v>84.8</c:v>
                </c:pt>
                <c:pt idx="4">
                  <c:v>91.2</c:v>
                </c:pt>
              </c:numCache>
            </c:numRef>
          </c:val>
          <c:smooth val="0"/>
          <c:extLst>
            <c:ext xmlns:c16="http://schemas.microsoft.com/office/drawing/2014/chart" uri="{C3380CC4-5D6E-409C-BE32-E72D297353CC}">
              <c16:uniqueId val="{00000003-623D-4CAA-8EB5-26A6A9D196D7}"/>
            </c:ext>
          </c:extLst>
        </c:ser>
        <c:dLbls>
          <c:showLegendKey val="0"/>
          <c:showVal val="0"/>
          <c:showCatName val="0"/>
          <c:showSerName val="0"/>
          <c:showPercent val="0"/>
          <c:showBubbleSize val="0"/>
        </c:dLbls>
        <c:smooth val="0"/>
        <c:axId val="1978286192"/>
        <c:axId val="1978288688"/>
      </c:lineChart>
      <c:catAx>
        <c:axId val="1978286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crossAx val="1978288688"/>
        <c:crosses val="autoZero"/>
        <c:auto val="1"/>
        <c:lblAlgn val="ctr"/>
        <c:lblOffset val="100"/>
        <c:noMultiLvlLbl val="0"/>
      </c:catAx>
      <c:valAx>
        <c:axId val="1978288688"/>
        <c:scaling>
          <c:orientation val="minMax"/>
          <c:max val="100"/>
        </c:scaling>
        <c:delete val="0"/>
        <c:axPos val="l"/>
        <c:title>
          <c:tx>
            <c:rich>
              <a:bodyPr rot="-5400000" spcFirstLastPara="1" vertOverflow="ellipsis" vert="horz" wrap="square" anchor="ctr" anchorCtr="1"/>
              <a:lstStyle/>
              <a:p>
                <a:pPr>
                  <a:defRPr sz="1000" b="0" i="0" u="none" strike="noStrike" kern="1200" baseline="0">
                    <a:solidFill>
                      <a:schemeClr val="dk1"/>
                    </a:solidFill>
                    <a:latin typeface="+mn-lt"/>
                    <a:ea typeface="+mn-ea"/>
                    <a:cs typeface="+mn-cs"/>
                  </a:defRPr>
                </a:pPr>
                <a:r>
                  <a:rPr lang="en-US"/>
                  <a:t>Tỷ lệ tuân thủ (%)</a:t>
                </a:r>
              </a:p>
            </c:rich>
          </c:tx>
          <c:layout>
            <c:manualLayout>
              <c:xMode val="edge"/>
              <c:yMode val="edge"/>
              <c:x val="3.4818798960340867E-2"/>
              <c:y val="0.26083215788502628"/>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dk1"/>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crossAx val="1978286192"/>
        <c:crosses val="autoZero"/>
        <c:crossBetween val="between"/>
      </c:valAx>
      <c:spPr>
        <a:noFill/>
        <a:ln>
          <a:noFill/>
        </a:ln>
        <a:effectLst/>
      </c:spPr>
    </c:plotArea>
    <c:legend>
      <c:legendPos val="b"/>
      <c:layout>
        <c:manualLayout>
          <c:xMode val="edge"/>
          <c:yMode val="edge"/>
          <c:x val="0.14301321155330884"/>
          <c:y val="0.87474850787814462"/>
          <c:w val="0.77633485453221374"/>
          <c:h val="0.1247267901036179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legend>
    <c:plotVisOnly val="1"/>
    <c:dispBlanksAs val="gap"/>
    <c:showDLblsOverMax val="0"/>
  </c:chart>
  <c:spPr>
    <a:solidFill>
      <a:schemeClr val="lt1"/>
    </a:solidFill>
    <a:ln w="6350" cap="flat" cmpd="sng" algn="ctr">
      <a:solidFill>
        <a:schemeClr val="dk1"/>
      </a:solidFill>
      <a:prstDash val="solid"/>
      <a:miter lim="800000"/>
    </a:ln>
    <a:effectLst/>
  </c:spPr>
  <c:txPr>
    <a:bodyPr/>
    <a:lstStyle/>
    <a:p>
      <a:pPr>
        <a:defRPr>
          <a:solidFill>
            <a:schemeClr val="dk1"/>
          </a:solidFill>
          <a:latin typeface="+mn-lt"/>
          <a:ea typeface="+mn-ea"/>
          <a:cs typeface="+mn-cs"/>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AE40A9-15C8-497A-B2D4-91F3E7F93363}" type="datetimeFigureOut">
              <a:rPr lang="en-US" smtClean="0"/>
              <a:t>9/19/2025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D1E4E2-A3C7-45AF-9ED2-1D23AE1A5769}" type="slidenum">
              <a:rPr lang="en-US" smtClean="0"/>
              <a:t>‹#›</a:t>
            </a:fld>
            <a:endParaRPr lang="en-US"/>
          </a:p>
        </p:txBody>
      </p:sp>
    </p:spTree>
    <p:extLst>
      <p:ext uri="{BB962C8B-B14F-4D97-AF65-F5344CB8AC3E}">
        <p14:creationId xmlns:p14="http://schemas.microsoft.com/office/powerpoint/2010/main" val="2741079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Trực khuẩn gram âm kháng carbapenem bao gồm</a:t>
            </a:r>
          </a:p>
          <a:p>
            <a:pPr lvl="0"/>
            <a:r>
              <a:rPr lang="en-US" sz="1200" kern="1200">
                <a:solidFill>
                  <a:schemeClr val="tx1"/>
                </a:solidFill>
                <a:effectLst/>
                <a:latin typeface="+mn-lt"/>
                <a:ea typeface="+mn-ea"/>
                <a:cs typeface="+mn-cs"/>
              </a:rPr>
              <a:t>Trực khuẩn gram (-) đ</a:t>
            </a:r>
            <a:r>
              <a:rPr lang="vi-VN" sz="1200" kern="1200">
                <a:solidFill>
                  <a:schemeClr val="tx1"/>
                </a:solidFill>
                <a:effectLst/>
                <a:latin typeface="+mn-lt"/>
                <a:ea typeface="+mn-ea"/>
                <a:cs typeface="+mn-cs"/>
              </a:rPr>
              <a:t>ư</a:t>
            </a:r>
            <a:r>
              <a:rPr lang="en-US" sz="1200" kern="1200">
                <a:solidFill>
                  <a:schemeClr val="tx1"/>
                </a:solidFill>
                <a:effectLst/>
                <a:latin typeface="+mn-lt"/>
                <a:ea typeface="+mn-ea"/>
                <a:cs typeface="+mn-cs"/>
              </a:rPr>
              <a:t>ờng ruột (CRE)</a:t>
            </a:r>
          </a:p>
          <a:p>
            <a:pPr lvl="0"/>
            <a:r>
              <a:rPr lang="en-US" sz="1200" i="1" kern="1200">
                <a:solidFill>
                  <a:schemeClr val="tx1"/>
                </a:solidFill>
                <a:effectLst/>
                <a:latin typeface="+mn-lt"/>
                <a:ea typeface="+mn-ea"/>
                <a:cs typeface="+mn-cs"/>
              </a:rPr>
              <a:t>Acinetobacter baumanii </a:t>
            </a:r>
            <a:r>
              <a:rPr lang="en-US" sz="1200" kern="1200">
                <a:solidFill>
                  <a:schemeClr val="tx1"/>
                </a:solidFill>
                <a:effectLst/>
                <a:latin typeface="+mn-lt"/>
                <a:ea typeface="+mn-ea"/>
                <a:cs typeface="+mn-cs"/>
              </a:rPr>
              <a:t>(CRAB)</a:t>
            </a:r>
          </a:p>
          <a:p>
            <a:pPr lvl="0"/>
            <a:r>
              <a:rPr lang="en-US" sz="1200" i="1" kern="1200">
                <a:solidFill>
                  <a:schemeClr val="tx1"/>
                </a:solidFill>
                <a:effectLst/>
                <a:latin typeface="+mn-lt"/>
                <a:ea typeface="+mn-ea"/>
                <a:cs typeface="+mn-cs"/>
              </a:rPr>
              <a:t>Pseudomonas aeruginosa </a:t>
            </a:r>
            <a:r>
              <a:rPr lang="en-US" sz="1200" kern="1200">
                <a:solidFill>
                  <a:schemeClr val="tx1"/>
                </a:solidFill>
                <a:effectLst/>
                <a:latin typeface="+mn-lt"/>
                <a:ea typeface="+mn-ea"/>
                <a:cs typeface="+mn-cs"/>
              </a:rPr>
              <a:t>(CRPsA)</a:t>
            </a:r>
          </a:p>
          <a:p>
            <a:pPr lvl="0"/>
            <a:r>
              <a:rPr lang="en-US" sz="1200" kern="1200">
                <a:solidFill>
                  <a:schemeClr val="tx1"/>
                </a:solidFill>
                <a:effectLst/>
                <a:latin typeface="+mn-lt"/>
                <a:ea typeface="+mn-ea"/>
                <a:cs typeface="+mn-cs"/>
              </a:rPr>
              <a:t>=&gt;Đang ngày càng trở thành mối đe dọa nghiêm trọng đối với sức khỏe toàn cầu. Trong đó trực khuẩn gram âm đường ruột là tác nhân hàng đầu gây nhiễm khuẩn bệnh viện như khuẩn huyết, mô mềm, nhiễm khuẩn niệu, viêm phổi…</a:t>
            </a:r>
          </a:p>
          <a:p>
            <a:pPr lvl="0"/>
            <a:r>
              <a:rPr lang="en-US" sz="1200" kern="1200">
                <a:solidFill>
                  <a:schemeClr val="tx1"/>
                </a:solidFill>
                <a:effectLst/>
                <a:latin typeface="+mn-lt"/>
                <a:ea typeface="+mn-ea"/>
                <a:cs typeface="+mn-cs"/>
              </a:rPr>
              <a:t>Nhiễm khuẩn trực khuẩn gram âm rất khó điều trị, kháng sinh điều trị hạn chế dễ dẫn đến tiên lượng xấu và tỷ lệ tử vong </a:t>
            </a:r>
            <a:r>
              <a:rPr lang="vi-VN" sz="1200" kern="1200">
                <a:solidFill>
                  <a:schemeClr val="tx1"/>
                </a:solidFill>
                <a:effectLst/>
                <a:latin typeface="+mn-lt"/>
                <a:ea typeface="+mn-ea"/>
                <a:cs typeface="+mn-cs"/>
              </a:rPr>
              <a:t>lên tới 50% trong một số nghiên cứu</a:t>
            </a:r>
            <a:r>
              <a:rPr lang="en-US" sz="1200" kern="1200">
                <a:solidFill>
                  <a:schemeClr val="tx1"/>
                </a:solidFill>
                <a:effectLst/>
                <a:latin typeface="+mn-lt"/>
                <a:ea typeface="+mn-ea"/>
                <a:cs typeface="+mn-cs"/>
              </a:rPr>
              <a:t>. Ngoài ra, các chủng CRE sản xuất enzyme kháng carbapenem có khả năng </a:t>
            </a:r>
            <a:r>
              <a:rPr lang="en-US" sz="1200" b="0" kern="1200">
                <a:solidFill>
                  <a:schemeClr val="tx1"/>
                </a:solidFill>
                <a:effectLst/>
                <a:latin typeface="+mn-lt"/>
                <a:ea typeface="+mn-ea"/>
                <a:cs typeface="+mn-cs"/>
              </a:rPr>
              <a:t>gây độc lực mạnh hơn.</a:t>
            </a:r>
          </a:p>
          <a:p>
            <a:endParaRPr lang="en-US"/>
          </a:p>
        </p:txBody>
      </p:sp>
      <p:sp>
        <p:nvSpPr>
          <p:cNvPr id="4" name="Slide Number Placeholder 3"/>
          <p:cNvSpPr>
            <a:spLocks noGrp="1"/>
          </p:cNvSpPr>
          <p:nvPr>
            <p:ph type="sldNum" sz="quarter" idx="5"/>
          </p:nvPr>
        </p:nvSpPr>
        <p:spPr/>
        <p:txBody>
          <a:bodyPr/>
          <a:lstStyle/>
          <a:p>
            <a:fld id="{E4EF9216-D5FD-4282-9C4A-4B5DDC8146C3}" type="slidenum">
              <a:rPr lang="en-US" smtClean="0"/>
              <a:t>4</a:t>
            </a:fld>
            <a:endParaRPr lang="en-US"/>
          </a:p>
        </p:txBody>
      </p:sp>
    </p:spTree>
    <p:extLst>
      <p:ext uri="{BB962C8B-B14F-4D97-AF65-F5344CB8AC3E}">
        <p14:creationId xmlns:p14="http://schemas.microsoft.com/office/powerpoint/2010/main" val="6804997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E7D2B1-199F-4B4D-940B-BB8B4BD76593}" type="slidenum">
              <a:rPr lang="en-US" smtClean="0"/>
              <a:t>27</a:t>
            </a:fld>
            <a:endParaRPr lang="en-US"/>
          </a:p>
        </p:txBody>
      </p:sp>
    </p:spTree>
    <p:extLst>
      <p:ext uri="{BB962C8B-B14F-4D97-AF65-F5344CB8AC3E}">
        <p14:creationId xmlns:p14="http://schemas.microsoft.com/office/powerpoint/2010/main" val="20541632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E7D2B1-199F-4B4D-940B-BB8B4BD76593}" type="slidenum">
              <a:rPr lang="en-US" smtClean="0"/>
              <a:t>30</a:t>
            </a:fld>
            <a:endParaRPr lang="en-US"/>
          </a:p>
        </p:txBody>
      </p:sp>
    </p:spTree>
    <p:extLst>
      <p:ext uri="{BB962C8B-B14F-4D97-AF65-F5344CB8AC3E}">
        <p14:creationId xmlns:p14="http://schemas.microsoft.com/office/powerpoint/2010/main" val="2853771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E7D2B1-199F-4B4D-940B-BB8B4BD76593}" type="slidenum">
              <a:rPr lang="en-US" smtClean="0"/>
              <a:t>31</a:t>
            </a:fld>
            <a:endParaRPr lang="en-US"/>
          </a:p>
        </p:txBody>
      </p:sp>
    </p:spTree>
    <p:extLst>
      <p:ext uri="{BB962C8B-B14F-4D97-AF65-F5344CB8AC3E}">
        <p14:creationId xmlns:p14="http://schemas.microsoft.com/office/powerpoint/2010/main" val="24745026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D1E4E2-A3C7-45AF-9ED2-1D23AE1A5769}" type="slidenum">
              <a:rPr lang="en-US" smtClean="0"/>
              <a:t>32</a:t>
            </a:fld>
            <a:endParaRPr lang="en-US"/>
          </a:p>
        </p:txBody>
      </p:sp>
    </p:spTree>
    <p:extLst>
      <p:ext uri="{BB962C8B-B14F-4D97-AF65-F5344CB8AC3E}">
        <p14:creationId xmlns:p14="http://schemas.microsoft.com/office/powerpoint/2010/main" val="15627630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E9FF4B-A987-5745-82C9-F0205F02888A}" type="slidenum">
              <a:rPr lang="x-none" smtClean="0"/>
              <a:t>33</a:t>
            </a:fld>
            <a:endParaRPr lang="x-none"/>
          </a:p>
        </p:txBody>
      </p:sp>
    </p:spTree>
    <p:extLst>
      <p:ext uri="{BB962C8B-B14F-4D97-AF65-F5344CB8AC3E}">
        <p14:creationId xmlns:p14="http://schemas.microsoft.com/office/powerpoint/2010/main" val="64871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EF9216-D5FD-4282-9C4A-4B5DDC8146C3}" type="slidenum">
              <a:rPr lang="en-US" smtClean="0"/>
              <a:t>5</a:t>
            </a:fld>
            <a:endParaRPr lang="en-US"/>
          </a:p>
        </p:txBody>
      </p:sp>
    </p:spTree>
    <p:extLst>
      <p:ext uri="{BB962C8B-B14F-4D97-AF65-F5344CB8AC3E}">
        <p14:creationId xmlns:p14="http://schemas.microsoft.com/office/powerpoint/2010/main" val="942283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D1E4E2-A3C7-45AF-9ED2-1D23AE1A5769}" type="slidenum">
              <a:rPr lang="en-US" smtClean="0"/>
              <a:t>7</a:t>
            </a:fld>
            <a:endParaRPr lang="en-US"/>
          </a:p>
        </p:txBody>
      </p:sp>
    </p:spTree>
    <p:extLst>
      <p:ext uri="{BB962C8B-B14F-4D97-AF65-F5344CB8AC3E}">
        <p14:creationId xmlns:p14="http://schemas.microsoft.com/office/powerpoint/2010/main" val="4168659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8C133-B89F-D9C4-1FDE-B99CD41884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445FDE-FD22-0E85-2F67-E30C47ABDE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C9C181-34A8-32EB-9223-026E67269DED}"/>
              </a:ext>
            </a:extLst>
          </p:cNvPr>
          <p:cNvSpPr>
            <a:spLocks noGrp="1"/>
          </p:cNvSpPr>
          <p:nvPr>
            <p:ph type="body" idx="1"/>
          </p:nvPr>
        </p:nvSpPr>
        <p:spPr/>
        <p:txBody>
          <a:bodyPr/>
          <a:lstStyle/>
          <a:p>
            <a:pPr marL="0" lvl="0" indent="0">
              <a:buFontTx/>
              <a:buNone/>
            </a:pPr>
            <a:endParaRPr lang="en-US" dirty="0"/>
          </a:p>
        </p:txBody>
      </p:sp>
      <p:sp>
        <p:nvSpPr>
          <p:cNvPr id="4" name="Slide Number Placeholder 3">
            <a:extLst>
              <a:ext uri="{FF2B5EF4-FFF2-40B4-BE49-F238E27FC236}">
                <a16:creationId xmlns:a16="http://schemas.microsoft.com/office/drawing/2014/main" id="{F6A75EB6-6E1D-8CAA-1E88-BC006B038370}"/>
              </a:ext>
            </a:extLst>
          </p:cNvPr>
          <p:cNvSpPr>
            <a:spLocks noGrp="1"/>
          </p:cNvSpPr>
          <p:nvPr>
            <p:ph type="sldNum" sz="quarter" idx="10"/>
          </p:nvPr>
        </p:nvSpPr>
        <p:spPr/>
        <p:txBody>
          <a:bodyPr/>
          <a:lstStyle/>
          <a:p>
            <a:fld id="{23247AA0-C40D-49FB-B773-CC70200CCB25}" type="slidenum">
              <a:rPr lang="en-US" altLang="en-US" smtClean="0"/>
              <a:t>8</a:t>
            </a:fld>
            <a:endParaRPr lang="en-US" altLang="en-US"/>
          </a:p>
        </p:txBody>
      </p:sp>
    </p:spTree>
    <p:extLst>
      <p:ext uri="{BB962C8B-B14F-4D97-AF65-F5344CB8AC3E}">
        <p14:creationId xmlns:p14="http://schemas.microsoft.com/office/powerpoint/2010/main" val="23411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A0A42E-10A0-47CB-9742-25F0DF2B6B6F}" type="slidenum">
              <a:rPr lang="en-US" smtClean="0"/>
              <a:t>11</a:t>
            </a:fld>
            <a:endParaRPr lang="en-US"/>
          </a:p>
        </p:txBody>
      </p:sp>
    </p:spTree>
    <p:extLst>
      <p:ext uri="{BB962C8B-B14F-4D97-AF65-F5344CB8AC3E}">
        <p14:creationId xmlns:p14="http://schemas.microsoft.com/office/powerpoint/2010/main" val="3558132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482371-F8AC-4193-B202-98FE6BDFF39F}" type="slidenum">
              <a:rPr lang="en-US" smtClean="0"/>
              <a:t>15</a:t>
            </a:fld>
            <a:endParaRPr lang="en-US"/>
          </a:p>
        </p:txBody>
      </p:sp>
    </p:spTree>
    <p:extLst>
      <p:ext uri="{BB962C8B-B14F-4D97-AF65-F5344CB8AC3E}">
        <p14:creationId xmlns:p14="http://schemas.microsoft.com/office/powerpoint/2010/main" val="37819161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D1E4E2-A3C7-45AF-9ED2-1D23AE1A5769}" type="slidenum">
              <a:rPr lang="en-US" smtClean="0"/>
              <a:t>18</a:t>
            </a:fld>
            <a:endParaRPr lang="en-US"/>
          </a:p>
        </p:txBody>
      </p:sp>
    </p:spTree>
    <p:extLst>
      <p:ext uri="{BB962C8B-B14F-4D97-AF65-F5344CB8AC3E}">
        <p14:creationId xmlns:p14="http://schemas.microsoft.com/office/powerpoint/2010/main" val="3482384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9C825D2-98E1-4C30-8801-A1D360FA96E8}" type="slidenum">
              <a:rPr lang="en-US" smtClean="0"/>
              <a:pPr>
                <a:defRPr/>
              </a:pPr>
              <a:t>20</a:t>
            </a:fld>
            <a:endParaRPr lang="en-US"/>
          </a:p>
        </p:txBody>
      </p:sp>
    </p:spTree>
    <p:extLst>
      <p:ext uri="{BB962C8B-B14F-4D97-AF65-F5344CB8AC3E}">
        <p14:creationId xmlns:p14="http://schemas.microsoft.com/office/powerpoint/2010/main" val="23892696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817365-C0AB-435F-BF27-341B243527E9}" type="slidenum">
              <a:rPr lang="en-US" smtClean="0"/>
              <a:t>26</a:t>
            </a:fld>
            <a:endParaRPr lang="en-US"/>
          </a:p>
        </p:txBody>
      </p:sp>
    </p:spTree>
    <p:extLst>
      <p:ext uri="{BB962C8B-B14F-4D97-AF65-F5344CB8AC3E}">
        <p14:creationId xmlns:p14="http://schemas.microsoft.com/office/powerpoint/2010/main" val="14290500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E74B1-4F18-B2F2-A05E-10E346075A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2A42C1-596F-F989-4F33-6017BF0869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C42CF3-F6F1-04BB-EEE2-B85982D2F78F}"/>
              </a:ext>
            </a:extLst>
          </p:cNvPr>
          <p:cNvSpPr>
            <a:spLocks noGrp="1"/>
          </p:cNvSpPr>
          <p:nvPr>
            <p:ph type="dt" sz="half" idx="10"/>
          </p:nvPr>
        </p:nvSpPr>
        <p:spPr/>
        <p:txBody>
          <a:bodyPr/>
          <a:lstStyle/>
          <a:p>
            <a:fld id="{5B5BD012-560B-4D04-A308-40899CFC94B7}" type="datetimeFigureOut">
              <a:rPr lang="en-US" smtClean="0"/>
              <a:t>9/19/2025</a:t>
            </a:fld>
            <a:endParaRPr lang="en-US"/>
          </a:p>
        </p:txBody>
      </p:sp>
      <p:sp>
        <p:nvSpPr>
          <p:cNvPr id="5" name="Footer Placeholder 4">
            <a:extLst>
              <a:ext uri="{FF2B5EF4-FFF2-40B4-BE49-F238E27FC236}">
                <a16:creationId xmlns:a16="http://schemas.microsoft.com/office/drawing/2014/main" id="{3C426304-D22B-2B41-F323-800E67A86D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53A250-2C71-B7B5-1CAF-BE2E71E7767D}"/>
              </a:ext>
            </a:extLst>
          </p:cNvPr>
          <p:cNvSpPr>
            <a:spLocks noGrp="1"/>
          </p:cNvSpPr>
          <p:nvPr>
            <p:ph type="sldNum" sz="quarter" idx="12"/>
          </p:nvPr>
        </p:nvSpPr>
        <p:spPr/>
        <p:txBody>
          <a:bodyPr/>
          <a:lstStyle/>
          <a:p>
            <a:fld id="{CD3FC07F-F78A-4431-A607-D567006A9FF4}" type="slidenum">
              <a:rPr lang="en-US" smtClean="0"/>
              <a:t>‹#›</a:t>
            </a:fld>
            <a:endParaRPr lang="en-US"/>
          </a:p>
        </p:txBody>
      </p:sp>
    </p:spTree>
    <p:extLst>
      <p:ext uri="{BB962C8B-B14F-4D97-AF65-F5344CB8AC3E}">
        <p14:creationId xmlns:p14="http://schemas.microsoft.com/office/powerpoint/2010/main" val="663553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AEE0C-E470-0945-17DC-4433C1B439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2931B2-6540-D440-64BF-50E9249E9D9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B22DF3-DEB7-F469-A2F5-3EDCE98B2944}"/>
              </a:ext>
            </a:extLst>
          </p:cNvPr>
          <p:cNvSpPr>
            <a:spLocks noGrp="1"/>
          </p:cNvSpPr>
          <p:nvPr>
            <p:ph type="dt" sz="half" idx="10"/>
          </p:nvPr>
        </p:nvSpPr>
        <p:spPr/>
        <p:txBody>
          <a:bodyPr/>
          <a:lstStyle/>
          <a:p>
            <a:fld id="{5B5BD012-560B-4D04-A308-40899CFC94B7}" type="datetimeFigureOut">
              <a:rPr lang="en-US" smtClean="0"/>
              <a:t>9/19/2025</a:t>
            </a:fld>
            <a:endParaRPr lang="en-US"/>
          </a:p>
        </p:txBody>
      </p:sp>
      <p:sp>
        <p:nvSpPr>
          <p:cNvPr id="5" name="Footer Placeholder 4">
            <a:extLst>
              <a:ext uri="{FF2B5EF4-FFF2-40B4-BE49-F238E27FC236}">
                <a16:creationId xmlns:a16="http://schemas.microsoft.com/office/drawing/2014/main" id="{D0319F32-7FBC-5BEA-1E90-7FBE4FB9A6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126EF1-1117-B998-BEA2-50B9725542E7}"/>
              </a:ext>
            </a:extLst>
          </p:cNvPr>
          <p:cNvSpPr>
            <a:spLocks noGrp="1"/>
          </p:cNvSpPr>
          <p:nvPr>
            <p:ph type="sldNum" sz="quarter" idx="12"/>
          </p:nvPr>
        </p:nvSpPr>
        <p:spPr/>
        <p:txBody>
          <a:bodyPr/>
          <a:lstStyle/>
          <a:p>
            <a:fld id="{CD3FC07F-F78A-4431-A607-D567006A9FF4}" type="slidenum">
              <a:rPr lang="en-US" smtClean="0"/>
              <a:t>‹#›</a:t>
            </a:fld>
            <a:endParaRPr lang="en-US"/>
          </a:p>
        </p:txBody>
      </p:sp>
    </p:spTree>
    <p:extLst>
      <p:ext uri="{BB962C8B-B14F-4D97-AF65-F5344CB8AC3E}">
        <p14:creationId xmlns:p14="http://schemas.microsoft.com/office/powerpoint/2010/main" val="3659679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7D6C07-9289-C136-F7E5-784F2C8E2E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CBD505-7B5E-F8CE-B851-B858426D86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D111AB-B0C3-766E-6367-40124D99D346}"/>
              </a:ext>
            </a:extLst>
          </p:cNvPr>
          <p:cNvSpPr>
            <a:spLocks noGrp="1"/>
          </p:cNvSpPr>
          <p:nvPr>
            <p:ph type="dt" sz="half" idx="10"/>
          </p:nvPr>
        </p:nvSpPr>
        <p:spPr/>
        <p:txBody>
          <a:bodyPr/>
          <a:lstStyle/>
          <a:p>
            <a:fld id="{5B5BD012-560B-4D04-A308-40899CFC94B7}" type="datetimeFigureOut">
              <a:rPr lang="en-US" smtClean="0"/>
              <a:t>9/19/2025</a:t>
            </a:fld>
            <a:endParaRPr lang="en-US"/>
          </a:p>
        </p:txBody>
      </p:sp>
      <p:sp>
        <p:nvSpPr>
          <p:cNvPr id="5" name="Footer Placeholder 4">
            <a:extLst>
              <a:ext uri="{FF2B5EF4-FFF2-40B4-BE49-F238E27FC236}">
                <a16:creationId xmlns:a16="http://schemas.microsoft.com/office/drawing/2014/main" id="{FC18E246-830C-055A-3F38-46A4D9F818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C8E764-AA0F-27EF-C52E-9F368B864675}"/>
              </a:ext>
            </a:extLst>
          </p:cNvPr>
          <p:cNvSpPr>
            <a:spLocks noGrp="1"/>
          </p:cNvSpPr>
          <p:nvPr>
            <p:ph type="sldNum" sz="quarter" idx="12"/>
          </p:nvPr>
        </p:nvSpPr>
        <p:spPr/>
        <p:txBody>
          <a:bodyPr/>
          <a:lstStyle/>
          <a:p>
            <a:fld id="{CD3FC07F-F78A-4431-A607-D567006A9FF4}" type="slidenum">
              <a:rPr lang="en-US" smtClean="0"/>
              <a:t>‹#›</a:t>
            </a:fld>
            <a:endParaRPr lang="en-US"/>
          </a:p>
        </p:txBody>
      </p:sp>
    </p:spTree>
    <p:extLst>
      <p:ext uri="{BB962C8B-B14F-4D97-AF65-F5344CB8AC3E}">
        <p14:creationId xmlns:p14="http://schemas.microsoft.com/office/powerpoint/2010/main" val="39557380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AAF29-C5C6-AB63-7CAA-59269CBBAA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1BE4FC1-CC39-FC35-011B-E2088EA631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0910C60-4EAE-DD7A-B4E0-FD69DE3C7B77}"/>
              </a:ext>
            </a:extLst>
          </p:cNvPr>
          <p:cNvSpPr>
            <a:spLocks noGrp="1"/>
          </p:cNvSpPr>
          <p:nvPr>
            <p:ph type="dt" sz="half" idx="10"/>
          </p:nvPr>
        </p:nvSpPr>
        <p:spPr/>
        <p:txBody>
          <a:bodyPr/>
          <a:lstStyle/>
          <a:p>
            <a:fld id="{C48D25EB-380B-4F80-A31B-E7CACA07F757}" type="datetimeFigureOut">
              <a:rPr lang="en-US" smtClean="0"/>
              <a:t>9/19/2025</a:t>
            </a:fld>
            <a:endParaRPr lang="en-US"/>
          </a:p>
        </p:txBody>
      </p:sp>
      <p:sp>
        <p:nvSpPr>
          <p:cNvPr id="5" name="Footer Placeholder 4">
            <a:extLst>
              <a:ext uri="{FF2B5EF4-FFF2-40B4-BE49-F238E27FC236}">
                <a16:creationId xmlns:a16="http://schemas.microsoft.com/office/drawing/2014/main" id="{FF3E4D2F-11B5-5B91-29E5-49DA5044D4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DB9160-E9AB-3A88-F1FC-54D143B8FB29}"/>
              </a:ext>
            </a:extLst>
          </p:cNvPr>
          <p:cNvSpPr>
            <a:spLocks noGrp="1"/>
          </p:cNvSpPr>
          <p:nvPr>
            <p:ph type="sldNum" sz="quarter" idx="12"/>
          </p:nvPr>
        </p:nvSpPr>
        <p:spPr/>
        <p:txBody>
          <a:bodyPr/>
          <a:lstStyle/>
          <a:p>
            <a:fld id="{4E30528D-BED9-4D32-B724-30615ED94670}" type="slidenum">
              <a:rPr lang="en-US" smtClean="0"/>
              <a:t>‹#›</a:t>
            </a:fld>
            <a:endParaRPr lang="en-US"/>
          </a:p>
        </p:txBody>
      </p:sp>
    </p:spTree>
    <p:extLst>
      <p:ext uri="{BB962C8B-B14F-4D97-AF65-F5344CB8AC3E}">
        <p14:creationId xmlns:p14="http://schemas.microsoft.com/office/powerpoint/2010/main" val="21334903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2FEC9-7AE8-AA5E-FDD3-FD323B489F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14963F-94F4-AF5B-3752-25454C2C79F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D19665-840B-E88B-093D-DEB41BBCE06F}"/>
              </a:ext>
            </a:extLst>
          </p:cNvPr>
          <p:cNvSpPr>
            <a:spLocks noGrp="1"/>
          </p:cNvSpPr>
          <p:nvPr>
            <p:ph type="dt" sz="half" idx="10"/>
          </p:nvPr>
        </p:nvSpPr>
        <p:spPr/>
        <p:txBody>
          <a:bodyPr/>
          <a:lstStyle/>
          <a:p>
            <a:fld id="{C48D25EB-380B-4F80-A31B-E7CACA07F757}" type="datetimeFigureOut">
              <a:rPr lang="en-US" smtClean="0"/>
              <a:t>9/19/2025</a:t>
            </a:fld>
            <a:endParaRPr lang="en-US"/>
          </a:p>
        </p:txBody>
      </p:sp>
      <p:sp>
        <p:nvSpPr>
          <p:cNvPr id="5" name="Footer Placeholder 4">
            <a:extLst>
              <a:ext uri="{FF2B5EF4-FFF2-40B4-BE49-F238E27FC236}">
                <a16:creationId xmlns:a16="http://schemas.microsoft.com/office/drawing/2014/main" id="{99E75109-8867-78BF-8B61-B60FCE15F7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952930-FF4B-64A1-1241-BE12BB63DAC4}"/>
              </a:ext>
            </a:extLst>
          </p:cNvPr>
          <p:cNvSpPr>
            <a:spLocks noGrp="1"/>
          </p:cNvSpPr>
          <p:nvPr>
            <p:ph type="sldNum" sz="quarter" idx="12"/>
          </p:nvPr>
        </p:nvSpPr>
        <p:spPr/>
        <p:txBody>
          <a:bodyPr/>
          <a:lstStyle/>
          <a:p>
            <a:fld id="{4E30528D-BED9-4D32-B724-30615ED94670}" type="slidenum">
              <a:rPr lang="en-US" smtClean="0"/>
              <a:t>‹#›</a:t>
            </a:fld>
            <a:endParaRPr lang="en-US"/>
          </a:p>
        </p:txBody>
      </p:sp>
    </p:spTree>
    <p:extLst>
      <p:ext uri="{BB962C8B-B14F-4D97-AF65-F5344CB8AC3E}">
        <p14:creationId xmlns:p14="http://schemas.microsoft.com/office/powerpoint/2010/main" val="30813654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1DE38-9B93-44E5-8A2B-D31BD40609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4EB0A2-46FA-6E6C-074A-AE3328D9A59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7D40DE-600E-D3E4-A6DC-23768B3D9594}"/>
              </a:ext>
            </a:extLst>
          </p:cNvPr>
          <p:cNvSpPr>
            <a:spLocks noGrp="1"/>
          </p:cNvSpPr>
          <p:nvPr>
            <p:ph type="dt" sz="half" idx="10"/>
          </p:nvPr>
        </p:nvSpPr>
        <p:spPr/>
        <p:txBody>
          <a:bodyPr/>
          <a:lstStyle/>
          <a:p>
            <a:fld id="{C48D25EB-380B-4F80-A31B-E7CACA07F757}" type="datetimeFigureOut">
              <a:rPr lang="en-US" smtClean="0"/>
              <a:t>9/19/2025</a:t>
            </a:fld>
            <a:endParaRPr lang="en-US"/>
          </a:p>
        </p:txBody>
      </p:sp>
      <p:sp>
        <p:nvSpPr>
          <p:cNvPr id="5" name="Footer Placeholder 4">
            <a:extLst>
              <a:ext uri="{FF2B5EF4-FFF2-40B4-BE49-F238E27FC236}">
                <a16:creationId xmlns:a16="http://schemas.microsoft.com/office/drawing/2014/main" id="{D080480E-7FA7-D216-DD5D-E5CFEE393D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4976C3-4A6B-F029-5D20-E594CF9D5CD3}"/>
              </a:ext>
            </a:extLst>
          </p:cNvPr>
          <p:cNvSpPr>
            <a:spLocks noGrp="1"/>
          </p:cNvSpPr>
          <p:nvPr>
            <p:ph type="sldNum" sz="quarter" idx="12"/>
          </p:nvPr>
        </p:nvSpPr>
        <p:spPr/>
        <p:txBody>
          <a:bodyPr/>
          <a:lstStyle/>
          <a:p>
            <a:fld id="{4E30528D-BED9-4D32-B724-30615ED94670}" type="slidenum">
              <a:rPr lang="en-US" smtClean="0"/>
              <a:t>‹#›</a:t>
            </a:fld>
            <a:endParaRPr lang="en-US"/>
          </a:p>
        </p:txBody>
      </p:sp>
    </p:spTree>
    <p:extLst>
      <p:ext uri="{BB962C8B-B14F-4D97-AF65-F5344CB8AC3E}">
        <p14:creationId xmlns:p14="http://schemas.microsoft.com/office/powerpoint/2010/main" val="38465184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CB896-E268-56E3-A6CC-C554269FDB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F24837-A61F-6E7C-53AB-23F0A45FFBB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0540EC-20C5-24DD-F0CA-36EDD4F65AC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32E947-D850-761D-3E35-3C68DE96FF84}"/>
              </a:ext>
            </a:extLst>
          </p:cNvPr>
          <p:cNvSpPr>
            <a:spLocks noGrp="1"/>
          </p:cNvSpPr>
          <p:nvPr>
            <p:ph type="dt" sz="half" idx="10"/>
          </p:nvPr>
        </p:nvSpPr>
        <p:spPr/>
        <p:txBody>
          <a:bodyPr/>
          <a:lstStyle/>
          <a:p>
            <a:fld id="{C48D25EB-380B-4F80-A31B-E7CACA07F757}" type="datetimeFigureOut">
              <a:rPr lang="en-US" smtClean="0"/>
              <a:t>9/19/2025</a:t>
            </a:fld>
            <a:endParaRPr lang="en-US"/>
          </a:p>
        </p:txBody>
      </p:sp>
      <p:sp>
        <p:nvSpPr>
          <p:cNvPr id="6" name="Footer Placeholder 5">
            <a:extLst>
              <a:ext uri="{FF2B5EF4-FFF2-40B4-BE49-F238E27FC236}">
                <a16:creationId xmlns:a16="http://schemas.microsoft.com/office/drawing/2014/main" id="{C04DEC6E-E2AC-27E6-1636-678BA1546D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11BCDC-08A6-C24C-B034-CDE2FC35A18D}"/>
              </a:ext>
            </a:extLst>
          </p:cNvPr>
          <p:cNvSpPr>
            <a:spLocks noGrp="1"/>
          </p:cNvSpPr>
          <p:nvPr>
            <p:ph type="sldNum" sz="quarter" idx="12"/>
          </p:nvPr>
        </p:nvSpPr>
        <p:spPr/>
        <p:txBody>
          <a:bodyPr/>
          <a:lstStyle/>
          <a:p>
            <a:fld id="{4E30528D-BED9-4D32-B724-30615ED94670}" type="slidenum">
              <a:rPr lang="en-US" smtClean="0"/>
              <a:t>‹#›</a:t>
            </a:fld>
            <a:endParaRPr lang="en-US"/>
          </a:p>
        </p:txBody>
      </p:sp>
    </p:spTree>
    <p:extLst>
      <p:ext uri="{BB962C8B-B14F-4D97-AF65-F5344CB8AC3E}">
        <p14:creationId xmlns:p14="http://schemas.microsoft.com/office/powerpoint/2010/main" val="35548463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1EE3D-5417-401C-BE90-3680F668E04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94C59DE-C010-AD73-1612-6B77855BC3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6BC604-F5DE-91B6-3B64-D410F7B433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12E43D6-6F90-949C-6955-52A5D97388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41406F8-E821-EBC6-CC40-C7EF37C160E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81EF4A-5018-382A-5216-6D042821F801}"/>
              </a:ext>
            </a:extLst>
          </p:cNvPr>
          <p:cNvSpPr>
            <a:spLocks noGrp="1"/>
          </p:cNvSpPr>
          <p:nvPr>
            <p:ph type="dt" sz="half" idx="10"/>
          </p:nvPr>
        </p:nvSpPr>
        <p:spPr/>
        <p:txBody>
          <a:bodyPr/>
          <a:lstStyle/>
          <a:p>
            <a:fld id="{C48D25EB-380B-4F80-A31B-E7CACA07F757}" type="datetimeFigureOut">
              <a:rPr lang="en-US" smtClean="0"/>
              <a:t>9/19/2025</a:t>
            </a:fld>
            <a:endParaRPr lang="en-US"/>
          </a:p>
        </p:txBody>
      </p:sp>
      <p:sp>
        <p:nvSpPr>
          <p:cNvPr id="8" name="Footer Placeholder 7">
            <a:extLst>
              <a:ext uri="{FF2B5EF4-FFF2-40B4-BE49-F238E27FC236}">
                <a16:creationId xmlns:a16="http://schemas.microsoft.com/office/drawing/2014/main" id="{3E955D02-F117-1B86-D7E6-9B3F1DA4EA1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0EB127D-2D89-4D52-D935-F92208639DFC}"/>
              </a:ext>
            </a:extLst>
          </p:cNvPr>
          <p:cNvSpPr>
            <a:spLocks noGrp="1"/>
          </p:cNvSpPr>
          <p:nvPr>
            <p:ph type="sldNum" sz="quarter" idx="12"/>
          </p:nvPr>
        </p:nvSpPr>
        <p:spPr/>
        <p:txBody>
          <a:bodyPr/>
          <a:lstStyle/>
          <a:p>
            <a:fld id="{4E30528D-BED9-4D32-B724-30615ED94670}" type="slidenum">
              <a:rPr lang="en-US" smtClean="0"/>
              <a:t>‹#›</a:t>
            </a:fld>
            <a:endParaRPr lang="en-US"/>
          </a:p>
        </p:txBody>
      </p:sp>
    </p:spTree>
    <p:extLst>
      <p:ext uri="{BB962C8B-B14F-4D97-AF65-F5344CB8AC3E}">
        <p14:creationId xmlns:p14="http://schemas.microsoft.com/office/powerpoint/2010/main" val="3937207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830B8-7E43-184D-9E2E-812E5D817C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C13851-76C4-8C9D-2834-3D411A9A4DF8}"/>
              </a:ext>
            </a:extLst>
          </p:cNvPr>
          <p:cNvSpPr>
            <a:spLocks noGrp="1"/>
          </p:cNvSpPr>
          <p:nvPr>
            <p:ph type="dt" sz="half" idx="10"/>
          </p:nvPr>
        </p:nvSpPr>
        <p:spPr/>
        <p:txBody>
          <a:bodyPr/>
          <a:lstStyle/>
          <a:p>
            <a:fld id="{C48D25EB-380B-4F80-A31B-E7CACA07F757}" type="datetimeFigureOut">
              <a:rPr lang="en-US" smtClean="0"/>
              <a:t>9/19/2025</a:t>
            </a:fld>
            <a:endParaRPr lang="en-US"/>
          </a:p>
        </p:txBody>
      </p:sp>
      <p:sp>
        <p:nvSpPr>
          <p:cNvPr id="4" name="Footer Placeholder 3">
            <a:extLst>
              <a:ext uri="{FF2B5EF4-FFF2-40B4-BE49-F238E27FC236}">
                <a16:creationId xmlns:a16="http://schemas.microsoft.com/office/drawing/2014/main" id="{A148B8D0-7FB0-63F4-B38C-6AAE128F2B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D94F891-AFFD-640D-D42B-EA468DC8D051}"/>
              </a:ext>
            </a:extLst>
          </p:cNvPr>
          <p:cNvSpPr>
            <a:spLocks noGrp="1"/>
          </p:cNvSpPr>
          <p:nvPr>
            <p:ph type="sldNum" sz="quarter" idx="12"/>
          </p:nvPr>
        </p:nvSpPr>
        <p:spPr/>
        <p:txBody>
          <a:bodyPr/>
          <a:lstStyle/>
          <a:p>
            <a:fld id="{4E30528D-BED9-4D32-B724-30615ED94670}" type="slidenum">
              <a:rPr lang="en-US" smtClean="0"/>
              <a:t>‹#›</a:t>
            </a:fld>
            <a:endParaRPr lang="en-US"/>
          </a:p>
        </p:txBody>
      </p:sp>
    </p:spTree>
    <p:extLst>
      <p:ext uri="{BB962C8B-B14F-4D97-AF65-F5344CB8AC3E}">
        <p14:creationId xmlns:p14="http://schemas.microsoft.com/office/powerpoint/2010/main" val="15033085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C1BB7E-4422-E64B-9EA9-2B4EF7138A59}"/>
              </a:ext>
            </a:extLst>
          </p:cNvPr>
          <p:cNvSpPr>
            <a:spLocks noGrp="1"/>
          </p:cNvSpPr>
          <p:nvPr>
            <p:ph type="dt" sz="half" idx="10"/>
          </p:nvPr>
        </p:nvSpPr>
        <p:spPr/>
        <p:txBody>
          <a:bodyPr/>
          <a:lstStyle/>
          <a:p>
            <a:fld id="{C48D25EB-380B-4F80-A31B-E7CACA07F757}" type="datetimeFigureOut">
              <a:rPr lang="en-US" smtClean="0"/>
              <a:t>9/19/2025</a:t>
            </a:fld>
            <a:endParaRPr lang="en-US"/>
          </a:p>
        </p:txBody>
      </p:sp>
      <p:sp>
        <p:nvSpPr>
          <p:cNvPr id="3" name="Footer Placeholder 2">
            <a:extLst>
              <a:ext uri="{FF2B5EF4-FFF2-40B4-BE49-F238E27FC236}">
                <a16:creationId xmlns:a16="http://schemas.microsoft.com/office/drawing/2014/main" id="{79094C2B-E1D6-D867-7793-2F084D8246B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10B5D7-E692-7B25-B6A1-40B3C32C3879}"/>
              </a:ext>
            </a:extLst>
          </p:cNvPr>
          <p:cNvSpPr>
            <a:spLocks noGrp="1"/>
          </p:cNvSpPr>
          <p:nvPr>
            <p:ph type="sldNum" sz="quarter" idx="12"/>
          </p:nvPr>
        </p:nvSpPr>
        <p:spPr/>
        <p:txBody>
          <a:bodyPr/>
          <a:lstStyle/>
          <a:p>
            <a:fld id="{4E30528D-BED9-4D32-B724-30615ED94670}" type="slidenum">
              <a:rPr lang="en-US" smtClean="0"/>
              <a:t>‹#›</a:t>
            </a:fld>
            <a:endParaRPr lang="en-US"/>
          </a:p>
        </p:txBody>
      </p:sp>
    </p:spTree>
    <p:extLst>
      <p:ext uri="{BB962C8B-B14F-4D97-AF65-F5344CB8AC3E}">
        <p14:creationId xmlns:p14="http://schemas.microsoft.com/office/powerpoint/2010/main" val="34796823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1BB9E-5604-37CD-F255-88DA49370B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180D67-9C51-20AD-F45E-5C5B300D25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4849516-4ACC-3BB9-FC18-0CE1236791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AC05CC-48B1-81AC-8EC3-F3D6B99CA17F}"/>
              </a:ext>
            </a:extLst>
          </p:cNvPr>
          <p:cNvSpPr>
            <a:spLocks noGrp="1"/>
          </p:cNvSpPr>
          <p:nvPr>
            <p:ph type="dt" sz="half" idx="10"/>
          </p:nvPr>
        </p:nvSpPr>
        <p:spPr/>
        <p:txBody>
          <a:bodyPr/>
          <a:lstStyle/>
          <a:p>
            <a:fld id="{C48D25EB-380B-4F80-A31B-E7CACA07F757}" type="datetimeFigureOut">
              <a:rPr lang="en-US" smtClean="0"/>
              <a:t>9/19/2025</a:t>
            </a:fld>
            <a:endParaRPr lang="en-US"/>
          </a:p>
        </p:txBody>
      </p:sp>
      <p:sp>
        <p:nvSpPr>
          <p:cNvPr id="6" name="Footer Placeholder 5">
            <a:extLst>
              <a:ext uri="{FF2B5EF4-FFF2-40B4-BE49-F238E27FC236}">
                <a16:creationId xmlns:a16="http://schemas.microsoft.com/office/drawing/2014/main" id="{DC3262F6-3CEE-0167-1BD1-7C6C4BA243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DC9B46-3662-5BF3-7030-B3CEB72AFBEB}"/>
              </a:ext>
            </a:extLst>
          </p:cNvPr>
          <p:cNvSpPr>
            <a:spLocks noGrp="1"/>
          </p:cNvSpPr>
          <p:nvPr>
            <p:ph type="sldNum" sz="quarter" idx="12"/>
          </p:nvPr>
        </p:nvSpPr>
        <p:spPr/>
        <p:txBody>
          <a:bodyPr/>
          <a:lstStyle/>
          <a:p>
            <a:fld id="{4E30528D-BED9-4D32-B724-30615ED94670}" type="slidenum">
              <a:rPr lang="en-US" smtClean="0"/>
              <a:t>‹#›</a:t>
            </a:fld>
            <a:endParaRPr lang="en-US"/>
          </a:p>
        </p:txBody>
      </p:sp>
    </p:spTree>
    <p:extLst>
      <p:ext uri="{BB962C8B-B14F-4D97-AF65-F5344CB8AC3E}">
        <p14:creationId xmlns:p14="http://schemas.microsoft.com/office/powerpoint/2010/main" val="2503365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6060F-3DBB-E68F-CCBA-3B11234B5D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AD3B1B-D3BB-1415-0722-5549BBCD13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F273C3-459F-3D41-DD4D-8F3581CD8328}"/>
              </a:ext>
            </a:extLst>
          </p:cNvPr>
          <p:cNvSpPr>
            <a:spLocks noGrp="1"/>
          </p:cNvSpPr>
          <p:nvPr>
            <p:ph type="dt" sz="half" idx="10"/>
          </p:nvPr>
        </p:nvSpPr>
        <p:spPr/>
        <p:txBody>
          <a:bodyPr/>
          <a:lstStyle/>
          <a:p>
            <a:fld id="{5B5BD012-560B-4D04-A308-40899CFC94B7}" type="datetimeFigureOut">
              <a:rPr lang="en-US" smtClean="0"/>
              <a:t>9/19/2025</a:t>
            </a:fld>
            <a:endParaRPr lang="en-US"/>
          </a:p>
        </p:txBody>
      </p:sp>
      <p:sp>
        <p:nvSpPr>
          <p:cNvPr id="5" name="Footer Placeholder 4">
            <a:extLst>
              <a:ext uri="{FF2B5EF4-FFF2-40B4-BE49-F238E27FC236}">
                <a16:creationId xmlns:a16="http://schemas.microsoft.com/office/drawing/2014/main" id="{872C26FD-5BC7-5368-84D7-0ECFDE4797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86D801-414F-8F23-4166-EA22BFC68F22}"/>
              </a:ext>
            </a:extLst>
          </p:cNvPr>
          <p:cNvSpPr>
            <a:spLocks noGrp="1"/>
          </p:cNvSpPr>
          <p:nvPr>
            <p:ph type="sldNum" sz="quarter" idx="12"/>
          </p:nvPr>
        </p:nvSpPr>
        <p:spPr/>
        <p:txBody>
          <a:bodyPr/>
          <a:lstStyle/>
          <a:p>
            <a:fld id="{CD3FC07F-F78A-4431-A607-D567006A9FF4}" type="slidenum">
              <a:rPr lang="en-US" smtClean="0"/>
              <a:t>‹#›</a:t>
            </a:fld>
            <a:endParaRPr lang="en-US"/>
          </a:p>
        </p:txBody>
      </p:sp>
    </p:spTree>
    <p:extLst>
      <p:ext uri="{BB962C8B-B14F-4D97-AF65-F5344CB8AC3E}">
        <p14:creationId xmlns:p14="http://schemas.microsoft.com/office/powerpoint/2010/main" val="13860933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82687-82F6-79C6-14C9-89CEA5E2E3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8D8E5-0B76-1532-C2EF-C2215595F6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E23DA2E-820E-DE64-5E40-C0259FA030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C75C00-A532-02D1-7FC2-7031E62989AA}"/>
              </a:ext>
            </a:extLst>
          </p:cNvPr>
          <p:cNvSpPr>
            <a:spLocks noGrp="1"/>
          </p:cNvSpPr>
          <p:nvPr>
            <p:ph type="dt" sz="half" idx="10"/>
          </p:nvPr>
        </p:nvSpPr>
        <p:spPr/>
        <p:txBody>
          <a:bodyPr/>
          <a:lstStyle/>
          <a:p>
            <a:fld id="{C48D25EB-380B-4F80-A31B-E7CACA07F757}" type="datetimeFigureOut">
              <a:rPr lang="en-US" smtClean="0"/>
              <a:t>9/19/2025</a:t>
            </a:fld>
            <a:endParaRPr lang="en-US"/>
          </a:p>
        </p:txBody>
      </p:sp>
      <p:sp>
        <p:nvSpPr>
          <p:cNvPr id="6" name="Footer Placeholder 5">
            <a:extLst>
              <a:ext uri="{FF2B5EF4-FFF2-40B4-BE49-F238E27FC236}">
                <a16:creationId xmlns:a16="http://schemas.microsoft.com/office/drawing/2014/main" id="{DCC55C51-F4FB-5FDB-62FC-62241E4C8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C42AAD-AB64-CBD4-D823-9024F2D96B19}"/>
              </a:ext>
            </a:extLst>
          </p:cNvPr>
          <p:cNvSpPr>
            <a:spLocks noGrp="1"/>
          </p:cNvSpPr>
          <p:nvPr>
            <p:ph type="sldNum" sz="quarter" idx="12"/>
          </p:nvPr>
        </p:nvSpPr>
        <p:spPr/>
        <p:txBody>
          <a:bodyPr/>
          <a:lstStyle/>
          <a:p>
            <a:fld id="{4E30528D-BED9-4D32-B724-30615ED94670}" type="slidenum">
              <a:rPr lang="en-US" smtClean="0"/>
              <a:t>‹#›</a:t>
            </a:fld>
            <a:endParaRPr lang="en-US"/>
          </a:p>
        </p:txBody>
      </p:sp>
    </p:spTree>
    <p:extLst>
      <p:ext uri="{BB962C8B-B14F-4D97-AF65-F5344CB8AC3E}">
        <p14:creationId xmlns:p14="http://schemas.microsoft.com/office/powerpoint/2010/main" val="32557630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E1543-10E1-BD91-2B95-876EEF9EC3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605FB1-6424-98A4-A172-77EEF1B58C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9F602E-8AB1-E086-A346-C50C24658FE1}"/>
              </a:ext>
            </a:extLst>
          </p:cNvPr>
          <p:cNvSpPr>
            <a:spLocks noGrp="1"/>
          </p:cNvSpPr>
          <p:nvPr>
            <p:ph type="dt" sz="half" idx="10"/>
          </p:nvPr>
        </p:nvSpPr>
        <p:spPr/>
        <p:txBody>
          <a:bodyPr/>
          <a:lstStyle/>
          <a:p>
            <a:fld id="{C48D25EB-380B-4F80-A31B-E7CACA07F757}" type="datetimeFigureOut">
              <a:rPr lang="en-US" smtClean="0"/>
              <a:t>9/19/2025</a:t>
            </a:fld>
            <a:endParaRPr lang="en-US"/>
          </a:p>
        </p:txBody>
      </p:sp>
      <p:sp>
        <p:nvSpPr>
          <p:cNvPr id="5" name="Footer Placeholder 4">
            <a:extLst>
              <a:ext uri="{FF2B5EF4-FFF2-40B4-BE49-F238E27FC236}">
                <a16:creationId xmlns:a16="http://schemas.microsoft.com/office/drawing/2014/main" id="{4E7914B0-FD04-73DA-F72D-A313CA8DF4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C05587-E19E-947A-CC22-441836E90E70}"/>
              </a:ext>
            </a:extLst>
          </p:cNvPr>
          <p:cNvSpPr>
            <a:spLocks noGrp="1"/>
          </p:cNvSpPr>
          <p:nvPr>
            <p:ph type="sldNum" sz="quarter" idx="12"/>
          </p:nvPr>
        </p:nvSpPr>
        <p:spPr/>
        <p:txBody>
          <a:bodyPr/>
          <a:lstStyle/>
          <a:p>
            <a:fld id="{4E30528D-BED9-4D32-B724-30615ED94670}" type="slidenum">
              <a:rPr lang="en-US" smtClean="0"/>
              <a:t>‹#›</a:t>
            </a:fld>
            <a:endParaRPr lang="en-US"/>
          </a:p>
        </p:txBody>
      </p:sp>
    </p:spTree>
    <p:extLst>
      <p:ext uri="{BB962C8B-B14F-4D97-AF65-F5344CB8AC3E}">
        <p14:creationId xmlns:p14="http://schemas.microsoft.com/office/powerpoint/2010/main" val="9064196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E0E934-F09B-FB0A-D1B7-1596B20E6C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D0D08A5-F9D7-C5CA-18AE-BA3E6C07F9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381B9F-2295-0FED-FA8A-5A11828AF84D}"/>
              </a:ext>
            </a:extLst>
          </p:cNvPr>
          <p:cNvSpPr>
            <a:spLocks noGrp="1"/>
          </p:cNvSpPr>
          <p:nvPr>
            <p:ph type="dt" sz="half" idx="10"/>
          </p:nvPr>
        </p:nvSpPr>
        <p:spPr/>
        <p:txBody>
          <a:bodyPr/>
          <a:lstStyle/>
          <a:p>
            <a:fld id="{C48D25EB-380B-4F80-A31B-E7CACA07F757}" type="datetimeFigureOut">
              <a:rPr lang="en-US" smtClean="0"/>
              <a:t>9/19/2025</a:t>
            </a:fld>
            <a:endParaRPr lang="en-US"/>
          </a:p>
        </p:txBody>
      </p:sp>
      <p:sp>
        <p:nvSpPr>
          <p:cNvPr id="5" name="Footer Placeholder 4">
            <a:extLst>
              <a:ext uri="{FF2B5EF4-FFF2-40B4-BE49-F238E27FC236}">
                <a16:creationId xmlns:a16="http://schemas.microsoft.com/office/drawing/2014/main" id="{3D8BC50D-2028-D9AD-6931-54AEA081F3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74FB37-25DC-189F-BA66-3D3557D01B84}"/>
              </a:ext>
            </a:extLst>
          </p:cNvPr>
          <p:cNvSpPr>
            <a:spLocks noGrp="1"/>
          </p:cNvSpPr>
          <p:nvPr>
            <p:ph type="sldNum" sz="quarter" idx="12"/>
          </p:nvPr>
        </p:nvSpPr>
        <p:spPr/>
        <p:txBody>
          <a:bodyPr/>
          <a:lstStyle/>
          <a:p>
            <a:fld id="{4E30528D-BED9-4D32-B724-30615ED94670}" type="slidenum">
              <a:rPr lang="en-US" smtClean="0"/>
              <a:t>‹#›</a:t>
            </a:fld>
            <a:endParaRPr lang="en-US"/>
          </a:p>
        </p:txBody>
      </p:sp>
    </p:spTree>
    <p:extLst>
      <p:ext uri="{BB962C8B-B14F-4D97-AF65-F5344CB8AC3E}">
        <p14:creationId xmlns:p14="http://schemas.microsoft.com/office/powerpoint/2010/main" val="40543686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8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9"/>
            <a:ext cx="10972800" cy="1143000"/>
          </a:xfrm>
          <a:prstGeom prst="rect">
            <a:avLst/>
          </a:prstGeom>
        </p:spPr>
        <p:txBody>
          <a:bodyPr anchor="b" anchorCtr="0"/>
          <a:lstStyle>
            <a:lvl1pPr algn="l">
              <a:lnSpc>
                <a:spcPts val="3000"/>
              </a:lnSpc>
              <a:defRPr sz="2800" b="1" baseline="0">
                <a:solidFill>
                  <a:srgbClr val="D9531E"/>
                </a:solidFill>
                <a:effectLst/>
                <a:latin typeface="Calibri" pitchFamily="34" charset="0"/>
              </a:defRPr>
            </a:lvl1pPr>
          </a:lstStyle>
          <a:p>
            <a:r>
              <a:rPr lang="en-US" dirty="0"/>
              <a:t>Bottom band: NCEZID</a:t>
            </a:r>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8508"/>
          <a:stretch/>
        </p:blipFill>
        <p:spPr>
          <a:xfrm>
            <a:off x="0" y="6692414"/>
            <a:ext cx="12192000" cy="165587"/>
          </a:xfrm>
          <a:prstGeom prst="rect">
            <a:avLst/>
          </a:prstGeom>
        </p:spPr>
      </p:pic>
      <p:sp>
        <p:nvSpPr>
          <p:cNvPr id="7" name="Text Placeholder 7"/>
          <p:cNvSpPr>
            <a:spLocks noGrp="1"/>
          </p:cNvSpPr>
          <p:nvPr>
            <p:ph type="body" sz="quarter" idx="10"/>
          </p:nvPr>
        </p:nvSpPr>
        <p:spPr>
          <a:xfrm>
            <a:off x="609600" y="1545167"/>
            <a:ext cx="10972800" cy="4455584"/>
          </a:xfrm>
        </p:spPr>
        <p:txBody>
          <a:bodyPr/>
          <a:lstStyle>
            <a:lvl1pPr marL="342900" indent="-342900">
              <a:buClr>
                <a:srgbClr val="E25423"/>
              </a:buClr>
              <a:buFont typeface="Wingdings" panose="05000000000000000000" pitchFamily="2" charset="2"/>
              <a:buChar char="§"/>
              <a:defRPr sz="2000">
                <a:solidFill>
                  <a:schemeClr val="accent4">
                    <a:lumMod val="75000"/>
                  </a:schemeClr>
                </a:solidFill>
              </a:defRPr>
            </a:lvl1pPr>
            <a:lvl2pPr>
              <a:buClr>
                <a:srgbClr val="8D8B00"/>
              </a:buClr>
              <a:defRPr sz="2000">
                <a:solidFill>
                  <a:schemeClr val="accent4">
                    <a:lumMod val="75000"/>
                  </a:schemeClr>
                </a:solidFill>
              </a:defRPr>
            </a:lvl2pPr>
            <a:lvl3pPr>
              <a:buClr>
                <a:srgbClr val="006A71"/>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455444461"/>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gn="l">
              <a:lnSpc>
                <a:spcPts val="3000"/>
              </a:lnSpc>
              <a:defRPr sz="2800" b="1" baseline="0">
                <a:solidFill>
                  <a:srgbClr val="E25423"/>
                </a:solidFill>
                <a:effectLst/>
                <a:latin typeface="Calibri" pitchFamily="34" charset="0"/>
              </a:defRPr>
            </a:lvl1pPr>
          </a:lstStyle>
          <a:p>
            <a:endParaRPr lang="en-US" dirty="0"/>
          </a:p>
        </p:txBody>
      </p:sp>
      <p:sp>
        <p:nvSpPr>
          <p:cNvPr id="3" name="Content Placeholder 2"/>
          <p:cNvSpPr>
            <a:spLocks noGrp="1"/>
          </p:cNvSpPr>
          <p:nvPr>
            <p:ph idx="1"/>
          </p:nvPr>
        </p:nvSpPr>
        <p:spPr>
          <a:xfrm>
            <a:off x="609602" y="1600201"/>
            <a:ext cx="5172892" cy="419100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sp>
        <p:nvSpPr>
          <p:cNvPr id="13" name="Content Placeholder 2"/>
          <p:cNvSpPr>
            <a:spLocks noGrp="1"/>
          </p:cNvSpPr>
          <p:nvPr userDrawn="1">
            <p:ph idx="10"/>
          </p:nvPr>
        </p:nvSpPr>
        <p:spPr>
          <a:xfrm>
            <a:off x="6409510" y="1600201"/>
            <a:ext cx="5172892" cy="419100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t="86991" b="-4866"/>
          <a:stretch/>
        </p:blipFill>
        <p:spPr>
          <a:xfrm>
            <a:off x="-1" y="6669115"/>
            <a:ext cx="12192001" cy="257577"/>
          </a:xfrm>
          <a:prstGeom prst="rect">
            <a:avLst/>
          </a:prstGeom>
        </p:spPr>
      </p:pic>
    </p:spTree>
    <p:extLst>
      <p:ext uri="{BB962C8B-B14F-4D97-AF65-F5344CB8AC3E}">
        <p14:creationId xmlns:p14="http://schemas.microsoft.com/office/powerpoint/2010/main" val="30603463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4F0A4-60FF-C5FC-5F3D-48171940C60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78556C-1AFA-AD70-50BF-AA631D06C6A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D3D2E3-7A43-1D32-1A33-FFB247A0BBD9}"/>
              </a:ext>
            </a:extLst>
          </p:cNvPr>
          <p:cNvSpPr>
            <a:spLocks noGrp="1"/>
          </p:cNvSpPr>
          <p:nvPr>
            <p:ph type="dt" sz="half" idx="10"/>
          </p:nvPr>
        </p:nvSpPr>
        <p:spPr/>
        <p:txBody>
          <a:bodyPr/>
          <a:lstStyle/>
          <a:p>
            <a:fld id="{5B5BD012-560B-4D04-A308-40899CFC94B7}" type="datetimeFigureOut">
              <a:rPr lang="en-US" smtClean="0"/>
              <a:t>9/19/2025</a:t>
            </a:fld>
            <a:endParaRPr lang="en-US"/>
          </a:p>
        </p:txBody>
      </p:sp>
      <p:sp>
        <p:nvSpPr>
          <p:cNvPr id="5" name="Footer Placeholder 4">
            <a:extLst>
              <a:ext uri="{FF2B5EF4-FFF2-40B4-BE49-F238E27FC236}">
                <a16:creationId xmlns:a16="http://schemas.microsoft.com/office/drawing/2014/main" id="{60AAEC6C-37BB-B31D-4D9D-E6C15C50F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8E77DA-7C35-9850-9BA5-E02D98A7836B}"/>
              </a:ext>
            </a:extLst>
          </p:cNvPr>
          <p:cNvSpPr>
            <a:spLocks noGrp="1"/>
          </p:cNvSpPr>
          <p:nvPr>
            <p:ph type="sldNum" sz="quarter" idx="12"/>
          </p:nvPr>
        </p:nvSpPr>
        <p:spPr/>
        <p:txBody>
          <a:bodyPr/>
          <a:lstStyle/>
          <a:p>
            <a:fld id="{CD3FC07F-F78A-4431-A607-D567006A9FF4}" type="slidenum">
              <a:rPr lang="en-US" smtClean="0"/>
              <a:t>‹#›</a:t>
            </a:fld>
            <a:endParaRPr lang="en-US"/>
          </a:p>
        </p:txBody>
      </p:sp>
    </p:spTree>
    <p:extLst>
      <p:ext uri="{BB962C8B-B14F-4D97-AF65-F5344CB8AC3E}">
        <p14:creationId xmlns:p14="http://schemas.microsoft.com/office/powerpoint/2010/main" val="3923516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7FEA7-6AC2-E8E1-4BED-B4596E4EED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B05715-4DAE-D59C-2899-F687B0A3028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9460E7D-B30A-99BE-9B74-61444AE5134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F1E3F1-BEFE-EC2C-2A11-DDDF509AB886}"/>
              </a:ext>
            </a:extLst>
          </p:cNvPr>
          <p:cNvSpPr>
            <a:spLocks noGrp="1"/>
          </p:cNvSpPr>
          <p:nvPr>
            <p:ph type="dt" sz="half" idx="10"/>
          </p:nvPr>
        </p:nvSpPr>
        <p:spPr/>
        <p:txBody>
          <a:bodyPr/>
          <a:lstStyle/>
          <a:p>
            <a:fld id="{5B5BD012-560B-4D04-A308-40899CFC94B7}" type="datetimeFigureOut">
              <a:rPr lang="en-US" smtClean="0"/>
              <a:t>9/19/2025</a:t>
            </a:fld>
            <a:endParaRPr lang="en-US"/>
          </a:p>
        </p:txBody>
      </p:sp>
      <p:sp>
        <p:nvSpPr>
          <p:cNvPr id="6" name="Footer Placeholder 5">
            <a:extLst>
              <a:ext uri="{FF2B5EF4-FFF2-40B4-BE49-F238E27FC236}">
                <a16:creationId xmlns:a16="http://schemas.microsoft.com/office/drawing/2014/main" id="{BC21D7B8-D0BB-1C0B-D7CB-0531AA49F5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993CF9-1FD2-7CB3-3225-03CBD519F00D}"/>
              </a:ext>
            </a:extLst>
          </p:cNvPr>
          <p:cNvSpPr>
            <a:spLocks noGrp="1"/>
          </p:cNvSpPr>
          <p:nvPr>
            <p:ph type="sldNum" sz="quarter" idx="12"/>
          </p:nvPr>
        </p:nvSpPr>
        <p:spPr/>
        <p:txBody>
          <a:bodyPr/>
          <a:lstStyle/>
          <a:p>
            <a:fld id="{CD3FC07F-F78A-4431-A607-D567006A9FF4}" type="slidenum">
              <a:rPr lang="en-US" smtClean="0"/>
              <a:t>‹#›</a:t>
            </a:fld>
            <a:endParaRPr lang="en-US"/>
          </a:p>
        </p:txBody>
      </p:sp>
    </p:spTree>
    <p:extLst>
      <p:ext uri="{BB962C8B-B14F-4D97-AF65-F5344CB8AC3E}">
        <p14:creationId xmlns:p14="http://schemas.microsoft.com/office/powerpoint/2010/main" val="3665960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86B28-3DD4-1DE1-82AE-12C9C27BEB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74A97EE-273B-5E10-6566-0D6C98AF84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722799-2E56-970F-6261-A69D06F20D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F147265-FA56-9697-F9FD-5181C2645E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B2A9D9-BC5C-DD83-15B7-6AC411EF786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218714E-53CF-E650-07CA-F858BE5B2DD8}"/>
              </a:ext>
            </a:extLst>
          </p:cNvPr>
          <p:cNvSpPr>
            <a:spLocks noGrp="1"/>
          </p:cNvSpPr>
          <p:nvPr>
            <p:ph type="dt" sz="half" idx="10"/>
          </p:nvPr>
        </p:nvSpPr>
        <p:spPr/>
        <p:txBody>
          <a:bodyPr/>
          <a:lstStyle/>
          <a:p>
            <a:fld id="{5B5BD012-560B-4D04-A308-40899CFC94B7}" type="datetimeFigureOut">
              <a:rPr lang="en-US" smtClean="0"/>
              <a:t>9/19/2025</a:t>
            </a:fld>
            <a:endParaRPr lang="en-US"/>
          </a:p>
        </p:txBody>
      </p:sp>
      <p:sp>
        <p:nvSpPr>
          <p:cNvPr id="8" name="Footer Placeholder 7">
            <a:extLst>
              <a:ext uri="{FF2B5EF4-FFF2-40B4-BE49-F238E27FC236}">
                <a16:creationId xmlns:a16="http://schemas.microsoft.com/office/drawing/2014/main" id="{D31B6A9B-0731-DF36-6179-9CEFBEA2EC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4ED6AB-CA11-1107-A863-8AE2B9E31C49}"/>
              </a:ext>
            </a:extLst>
          </p:cNvPr>
          <p:cNvSpPr>
            <a:spLocks noGrp="1"/>
          </p:cNvSpPr>
          <p:nvPr>
            <p:ph type="sldNum" sz="quarter" idx="12"/>
          </p:nvPr>
        </p:nvSpPr>
        <p:spPr/>
        <p:txBody>
          <a:bodyPr/>
          <a:lstStyle/>
          <a:p>
            <a:fld id="{CD3FC07F-F78A-4431-A607-D567006A9FF4}" type="slidenum">
              <a:rPr lang="en-US" smtClean="0"/>
              <a:t>‹#›</a:t>
            </a:fld>
            <a:endParaRPr lang="en-US"/>
          </a:p>
        </p:txBody>
      </p:sp>
    </p:spTree>
    <p:extLst>
      <p:ext uri="{BB962C8B-B14F-4D97-AF65-F5344CB8AC3E}">
        <p14:creationId xmlns:p14="http://schemas.microsoft.com/office/powerpoint/2010/main" val="10341301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1C873-2B7F-17CD-63A6-D2F4F72C509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8B716B-FB66-6C63-D485-98F8FD218CBC}"/>
              </a:ext>
            </a:extLst>
          </p:cNvPr>
          <p:cNvSpPr>
            <a:spLocks noGrp="1"/>
          </p:cNvSpPr>
          <p:nvPr>
            <p:ph type="dt" sz="half" idx="10"/>
          </p:nvPr>
        </p:nvSpPr>
        <p:spPr/>
        <p:txBody>
          <a:bodyPr/>
          <a:lstStyle/>
          <a:p>
            <a:fld id="{5B5BD012-560B-4D04-A308-40899CFC94B7}" type="datetimeFigureOut">
              <a:rPr lang="en-US" smtClean="0"/>
              <a:t>9/19/2025</a:t>
            </a:fld>
            <a:endParaRPr lang="en-US"/>
          </a:p>
        </p:txBody>
      </p:sp>
      <p:sp>
        <p:nvSpPr>
          <p:cNvPr id="4" name="Footer Placeholder 3">
            <a:extLst>
              <a:ext uri="{FF2B5EF4-FFF2-40B4-BE49-F238E27FC236}">
                <a16:creationId xmlns:a16="http://schemas.microsoft.com/office/drawing/2014/main" id="{B5927006-78FB-C957-751F-5D0A0EB9DC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4A2B50-A248-1EA6-1CBB-6F3532308287}"/>
              </a:ext>
            </a:extLst>
          </p:cNvPr>
          <p:cNvSpPr>
            <a:spLocks noGrp="1"/>
          </p:cNvSpPr>
          <p:nvPr>
            <p:ph type="sldNum" sz="quarter" idx="12"/>
          </p:nvPr>
        </p:nvSpPr>
        <p:spPr/>
        <p:txBody>
          <a:bodyPr/>
          <a:lstStyle/>
          <a:p>
            <a:fld id="{CD3FC07F-F78A-4431-A607-D567006A9FF4}" type="slidenum">
              <a:rPr lang="en-US" smtClean="0"/>
              <a:t>‹#›</a:t>
            </a:fld>
            <a:endParaRPr lang="en-US"/>
          </a:p>
        </p:txBody>
      </p:sp>
    </p:spTree>
    <p:extLst>
      <p:ext uri="{BB962C8B-B14F-4D97-AF65-F5344CB8AC3E}">
        <p14:creationId xmlns:p14="http://schemas.microsoft.com/office/powerpoint/2010/main" val="12546380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847B04-B9A5-8700-EBC8-966D9A6A6ACA}"/>
              </a:ext>
            </a:extLst>
          </p:cNvPr>
          <p:cNvSpPr>
            <a:spLocks noGrp="1"/>
          </p:cNvSpPr>
          <p:nvPr>
            <p:ph type="dt" sz="half" idx="10"/>
          </p:nvPr>
        </p:nvSpPr>
        <p:spPr/>
        <p:txBody>
          <a:bodyPr/>
          <a:lstStyle/>
          <a:p>
            <a:fld id="{5B5BD012-560B-4D04-A308-40899CFC94B7}" type="datetimeFigureOut">
              <a:rPr lang="en-US" smtClean="0"/>
              <a:t>9/19/2025</a:t>
            </a:fld>
            <a:endParaRPr lang="en-US"/>
          </a:p>
        </p:txBody>
      </p:sp>
      <p:sp>
        <p:nvSpPr>
          <p:cNvPr id="3" name="Footer Placeholder 2">
            <a:extLst>
              <a:ext uri="{FF2B5EF4-FFF2-40B4-BE49-F238E27FC236}">
                <a16:creationId xmlns:a16="http://schemas.microsoft.com/office/drawing/2014/main" id="{2AF0A5A1-2730-C106-481D-936FD90B9B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7885FF-2FBB-96EF-FD5A-5A3C6BA004D9}"/>
              </a:ext>
            </a:extLst>
          </p:cNvPr>
          <p:cNvSpPr>
            <a:spLocks noGrp="1"/>
          </p:cNvSpPr>
          <p:nvPr>
            <p:ph type="sldNum" sz="quarter" idx="12"/>
          </p:nvPr>
        </p:nvSpPr>
        <p:spPr/>
        <p:txBody>
          <a:bodyPr/>
          <a:lstStyle/>
          <a:p>
            <a:fld id="{CD3FC07F-F78A-4431-A607-D567006A9FF4}" type="slidenum">
              <a:rPr lang="en-US" smtClean="0"/>
              <a:t>‹#›</a:t>
            </a:fld>
            <a:endParaRPr lang="en-US"/>
          </a:p>
        </p:txBody>
      </p:sp>
    </p:spTree>
    <p:extLst>
      <p:ext uri="{BB962C8B-B14F-4D97-AF65-F5344CB8AC3E}">
        <p14:creationId xmlns:p14="http://schemas.microsoft.com/office/powerpoint/2010/main" val="2255666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04F93-570A-FEBE-68D5-EECD5EF22C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55FBBB-B7A9-43E6-4E88-A70BBA6ECB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0BC276-353A-A1F7-3EAD-3F958E2423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9C8557-63CB-18F9-CDBB-638B03EB813D}"/>
              </a:ext>
            </a:extLst>
          </p:cNvPr>
          <p:cNvSpPr>
            <a:spLocks noGrp="1"/>
          </p:cNvSpPr>
          <p:nvPr>
            <p:ph type="dt" sz="half" idx="10"/>
          </p:nvPr>
        </p:nvSpPr>
        <p:spPr/>
        <p:txBody>
          <a:bodyPr/>
          <a:lstStyle/>
          <a:p>
            <a:fld id="{5B5BD012-560B-4D04-A308-40899CFC94B7}" type="datetimeFigureOut">
              <a:rPr lang="en-US" smtClean="0"/>
              <a:t>9/19/2025</a:t>
            </a:fld>
            <a:endParaRPr lang="en-US"/>
          </a:p>
        </p:txBody>
      </p:sp>
      <p:sp>
        <p:nvSpPr>
          <p:cNvPr id="6" name="Footer Placeholder 5">
            <a:extLst>
              <a:ext uri="{FF2B5EF4-FFF2-40B4-BE49-F238E27FC236}">
                <a16:creationId xmlns:a16="http://schemas.microsoft.com/office/drawing/2014/main" id="{AC2A6049-A185-8593-AB90-5F5949CCF8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E1628D-1D7B-0C5F-0954-7058DCE5178A}"/>
              </a:ext>
            </a:extLst>
          </p:cNvPr>
          <p:cNvSpPr>
            <a:spLocks noGrp="1"/>
          </p:cNvSpPr>
          <p:nvPr>
            <p:ph type="sldNum" sz="quarter" idx="12"/>
          </p:nvPr>
        </p:nvSpPr>
        <p:spPr/>
        <p:txBody>
          <a:bodyPr/>
          <a:lstStyle/>
          <a:p>
            <a:fld id="{CD3FC07F-F78A-4431-A607-D567006A9FF4}" type="slidenum">
              <a:rPr lang="en-US" smtClean="0"/>
              <a:t>‹#›</a:t>
            </a:fld>
            <a:endParaRPr lang="en-US"/>
          </a:p>
        </p:txBody>
      </p:sp>
    </p:spTree>
    <p:extLst>
      <p:ext uri="{BB962C8B-B14F-4D97-AF65-F5344CB8AC3E}">
        <p14:creationId xmlns:p14="http://schemas.microsoft.com/office/powerpoint/2010/main" val="3995751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158E1-E33C-8423-4465-18A3B23087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7A9A9F-183A-619F-1389-32E99B3C58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DF23FD-B5B7-0FAB-31BE-ADB3E5F7A9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7A4F69-25B0-E26A-2430-49D70B5573BA}"/>
              </a:ext>
            </a:extLst>
          </p:cNvPr>
          <p:cNvSpPr>
            <a:spLocks noGrp="1"/>
          </p:cNvSpPr>
          <p:nvPr>
            <p:ph type="dt" sz="half" idx="10"/>
          </p:nvPr>
        </p:nvSpPr>
        <p:spPr/>
        <p:txBody>
          <a:bodyPr/>
          <a:lstStyle/>
          <a:p>
            <a:fld id="{5B5BD012-560B-4D04-A308-40899CFC94B7}" type="datetimeFigureOut">
              <a:rPr lang="en-US" smtClean="0"/>
              <a:t>9/19/2025</a:t>
            </a:fld>
            <a:endParaRPr lang="en-US"/>
          </a:p>
        </p:txBody>
      </p:sp>
      <p:sp>
        <p:nvSpPr>
          <p:cNvPr id="6" name="Footer Placeholder 5">
            <a:extLst>
              <a:ext uri="{FF2B5EF4-FFF2-40B4-BE49-F238E27FC236}">
                <a16:creationId xmlns:a16="http://schemas.microsoft.com/office/drawing/2014/main" id="{A11AD153-FBC4-EE27-069D-69FA310F73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D0B17B-36E8-ADDA-89A8-126AB4FD1457}"/>
              </a:ext>
            </a:extLst>
          </p:cNvPr>
          <p:cNvSpPr>
            <a:spLocks noGrp="1"/>
          </p:cNvSpPr>
          <p:nvPr>
            <p:ph type="sldNum" sz="quarter" idx="12"/>
          </p:nvPr>
        </p:nvSpPr>
        <p:spPr/>
        <p:txBody>
          <a:bodyPr/>
          <a:lstStyle/>
          <a:p>
            <a:fld id="{CD3FC07F-F78A-4431-A607-D567006A9FF4}" type="slidenum">
              <a:rPr lang="en-US" smtClean="0"/>
              <a:t>‹#›</a:t>
            </a:fld>
            <a:endParaRPr lang="en-US"/>
          </a:p>
        </p:txBody>
      </p:sp>
    </p:spTree>
    <p:extLst>
      <p:ext uri="{BB962C8B-B14F-4D97-AF65-F5344CB8AC3E}">
        <p14:creationId xmlns:p14="http://schemas.microsoft.com/office/powerpoint/2010/main" val="28293206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783CC9-7232-F36B-A094-176ACFE973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3B6A6A-C347-CDE9-E3B0-2A7F27496E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C99209-C520-FA54-1A32-43631DEFBD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B5BD012-560B-4D04-A308-40899CFC94B7}" type="datetimeFigureOut">
              <a:rPr lang="en-US" smtClean="0"/>
              <a:t>9/19/2025</a:t>
            </a:fld>
            <a:endParaRPr lang="en-US"/>
          </a:p>
        </p:txBody>
      </p:sp>
      <p:sp>
        <p:nvSpPr>
          <p:cNvPr id="5" name="Footer Placeholder 4">
            <a:extLst>
              <a:ext uri="{FF2B5EF4-FFF2-40B4-BE49-F238E27FC236}">
                <a16:creationId xmlns:a16="http://schemas.microsoft.com/office/drawing/2014/main" id="{75F29B9D-766E-5826-9FE1-FE91A30D77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E8A41C3-DF5A-FD04-58A2-F5677D58B1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D3FC07F-F78A-4431-A607-D567006A9FF4}" type="slidenum">
              <a:rPr lang="en-US" smtClean="0"/>
              <a:t>‹#›</a:t>
            </a:fld>
            <a:endParaRPr lang="en-US"/>
          </a:p>
        </p:txBody>
      </p:sp>
    </p:spTree>
    <p:extLst>
      <p:ext uri="{BB962C8B-B14F-4D97-AF65-F5344CB8AC3E}">
        <p14:creationId xmlns:p14="http://schemas.microsoft.com/office/powerpoint/2010/main" val="1671556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C7E3C6-0B93-026E-3955-E3857D7C4F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A71631-7834-8B08-CD15-A087EF54C3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48FCB3-E08E-179C-4F35-8BFC379E1B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48D25EB-380B-4F80-A31B-E7CACA07F757}" type="datetimeFigureOut">
              <a:rPr lang="en-US" smtClean="0"/>
              <a:t>9/19/2025</a:t>
            </a:fld>
            <a:endParaRPr lang="en-US"/>
          </a:p>
        </p:txBody>
      </p:sp>
      <p:sp>
        <p:nvSpPr>
          <p:cNvPr id="5" name="Footer Placeholder 4">
            <a:extLst>
              <a:ext uri="{FF2B5EF4-FFF2-40B4-BE49-F238E27FC236}">
                <a16:creationId xmlns:a16="http://schemas.microsoft.com/office/drawing/2014/main" id="{1B449C7C-91E5-6875-30C7-488FB97021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4CD9C1A-41A1-0CB8-B1BF-B6CC9F7372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E30528D-BED9-4D32-B724-30615ED94670}" type="slidenum">
              <a:rPr lang="en-US" smtClean="0"/>
              <a:t>‹#›</a:t>
            </a:fld>
            <a:endParaRPr lang="en-US"/>
          </a:p>
        </p:txBody>
      </p:sp>
    </p:spTree>
    <p:extLst>
      <p:ext uri="{BB962C8B-B14F-4D97-AF65-F5344CB8AC3E}">
        <p14:creationId xmlns:p14="http://schemas.microsoft.com/office/powerpoint/2010/main" val="31938015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3.jpeg"/><Relationship Id="rId7" Type="http://schemas.openxmlformats.org/officeDocument/2006/relationships/image" Target="../media/image26.png"/><Relationship Id="rId12" Type="http://schemas.microsoft.com/office/2007/relationships/hdphoto" Target="../media/hdphoto4.wdp"/><Relationship Id="rId2" Type="http://schemas.openxmlformats.org/officeDocument/2006/relationships/image" Target="../media/image22.jpeg"/><Relationship Id="rId1" Type="http://schemas.openxmlformats.org/officeDocument/2006/relationships/slideLayout" Target="../slideLayouts/slideLayout4.xml"/><Relationship Id="rId6" Type="http://schemas.microsoft.com/office/2007/relationships/hdphoto" Target="../media/hdphoto1.wdp"/><Relationship Id="rId11" Type="http://schemas.openxmlformats.org/officeDocument/2006/relationships/image" Target="../media/image28.png"/><Relationship Id="rId5" Type="http://schemas.openxmlformats.org/officeDocument/2006/relationships/image" Target="../media/image25.png"/><Relationship Id="rId10" Type="http://schemas.microsoft.com/office/2007/relationships/hdphoto" Target="../media/hdphoto3.wdp"/><Relationship Id="rId4" Type="http://schemas.openxmlformats.org/officeDocument/2006/relationships/image" Target="../media/image24.jpeg"/><Relationship Id="rId9"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4.xml"/><Relationship Id="rId4" Type="http://schemas.microsoft.com/office/2007/relationships/hdphoto" Target="../media/hdphoto6.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ECD81-FA8A-6442-5AEC-8688156BC7DC}"/>
              </a:ext>
            </a:extLst>
          </p:cNvPr>
          <p:cNvSpPr>
            <a:spLocks noGrp="1"/>
          </p:cNvSpPr>
          <p:nvPr>
            <p:ph type="ctrTitle"/>
          </p:nvPr>
        </p:nvSpPr>
        <p:spPr>
          <a:xfrm>
            <a:off x="676405" y="1122363"/>
            <a:ext cx="10910170" cy="2387600"/>
          </a:xfrm>
        </p:spPr>
        <p:txBody>
          <a:bodyPr>
            <a:noAutofit/>
          </a:bodyPr>
          <a:lstStyle/>
          <a:p>
            <a:r>
              <a:rPr lang="en-US" sz="4500" b="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CHIẾN LƯỢC ĐA MÔ THỨC </a:t>
            </a:r>
            <a:br>
              <a:rPr lang="en-US" sz="4500" b="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br>
            <a:r>
              <a:rPr lang="en-US" sz="4500" b="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KIỂM SOÁT LÂY TRUYỀN VI KHUẨN ĐA KHÁNG </a:t>
            </a:r>
            <a:br>
              <a:rPr lang="en-US" sz="4500" b="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br>
            <a:r>
              <a:rPr lang="en-US" sz="4500" b="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TẠI KHOA HỒI SỨC TÍCH CỰC: CHIA SẺ </a:t>
            </a:r>
            <a:br>
              <a:rPr lang="en-US" sz="4500" b="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br>
            <a:r>
              <a:rPr lang="en-US" sz="4500" b="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KINH NGHIỆM THỰC TIỄN</a:t>
            </a:r>
          </a:p>
        </p:txBody>
      </p:sp>
      <p:sp>
        <p:nvSpPr>
          <p:cNvPr id="3" name="Subtitle 2">
            <a:extLst>
              <a:ext uri="{FF2B5EF4-FFF2-40B4-BE49-F238E27FC236}">
                <a16:creationId xmlns:a16="http://schemas.microsoft.com/office/drawing/2014/main" id="{BE1B71A4-F19E-2C08-F6F6-9551A0FDBC42}"/>
              </a:ext>
            </a:extLst>
          </p:cNvPr>
          <p:cNvSpPr>
            <a:spLocks noGrp="1"/>
          </p:cNvSpPr>
          <p:nvPr>
            <p:ph type="subTitle" idx="1"/>
          </p:nvPr>
        </p:nvSpPr>
        <p:spPr>
          <a:xfrm>
            <a:off x="1974937" y="4584525"/>
            <a:ext cx="9144000" cy="1287049"/>
          </a:xfrm>
        </p:spPr>
        <p:txBody>
          <a:bodyPr>
            <a:normAutofit lnSpcReduction="10000"/>
          </a:bodyPr>
          <a:lstStyle/>
          <a:p>
            <a:pPr algn="r"/>
            <a:r>
              <a:rPr lang="en-US">
                <a:latin typeface="Calibri Light" panose="020F0302020204030204" pitchFamily="34" charset="0"/>
                <a:ea typeface="Calibri Light" panose="020F0302020204030204" pitchFamily="34" charset="0"/>
                <a:cs typeface="Calibri Light" panose="020F0302020204030204" pitchFamily="34" charset="0"/>
              </a:rPr>
              <a:t>ThS. Phạm Thị Lan</a:t>
            </a:r>
          </a:p>
          <a:p>
            <a:pPr algn="r"/>
            <a:r>
              <a:rPr lang="en-US">
                <a:latin typeface="Calibri Light" panose="020F0302020204030204" pitchFamily="34" charset="0"/>
                <a:ea typeface="Calibri Light" panose="020F0302020204030204" pitchFamily="34" charset="0"/>
                <a:cs typeface="Calibri Light" panose="020F0302020204030204" pitchFamily="34" charset="0"/>
              </a:rPr>
              <a:t>Khoa Kiểm soát nhiễm khuẩn</a:t>
            </a:r>
          </a:p>
          <a:p>
            <a:pPr algn="r"/>
            <a:r>
              <a:rPr lang="en-US">
                <a:latin typeface="Calibri Light" panose="020F0302020204030204" pitchFamily="34" charset="0"/>
                <a:ea typeface="Calibri Light" panose="020F0302020204030204" pitchFamily="34" charset="0"/>
                <a:cs typeface="Calibri Light" panose="020F0302020204030204" pitchFamily="34" charset="0"/>
              </a:rPr>
              <a:t>Bệnh viện Đại học Y Dược TPHCM</a:t>
            </a:r>
          </a:p>
        </p:txBody>
      </p:sp>
    </p:spTree>
    <p:extLst>
      <p:ext uri="{BB962C8B-B14F-4D97-AF65-F5344CB8AC3E}">
        <p14:creationId xmlns:p14="http://schemas.microsoft.com/office/powerpoint/2010/main" val="5943950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7209F-5086-4E58-B9F7-49CC2A66E553}"/>
              </a:ext>
            </a:extLst>
          </p:cNvPr>
          <p:cNvSpPr>
            <a:spLocks noGrp="1"/>
          </p:cNvSpPr>
          <p:nvPr>
            <p:ph type="title"/>
          </p:nvPr>
        </p:nvSpPr>
        <p:spPr>
          <a:xfrm>
            <a:off x="838200" y="231495"/>
            <a:ext cx="10515600" cy="995422"/>
          </a:xfrm>
        </p:spPr>
        <p:txBody>
          <a:bodyPr/>
          <a:lstStyle/>
          <a:p>
            <a:pPr algn="ctr"/>
            <a:r>
              <a:rPr lang="en-US" sz="5000" b="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Chiến lược đa mô thức (UMC)</a:t>
            </a:r>
            <a:endParaRPr lang="en-US" sz="5000" b="1"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 name="Content Placeholder 2">
            <a:extLst>
              <a:ext uri="{FF2B5EF4-FFF2-40B4-BE49-F238E27FC236}">
                <a16:creationId xmlns:a16="http://schemas.microsoft.com/office/drawing/2014/main" id="{26D40F58-87F3-4268-B8AA-0812E02304E4}"/>
              </a:ext>
            </a:extLst>
          </p:cNvPr>
          <p:cNvSpPr>
            <a:spLocks noGrp="1"/>
          </p:cNvSpPr>
          <p:nvPr>
            <p:ph idx="1"/>
          </p:nvPr>
        </p:nvSpPr>
        <p:spPr>
          <a:xfrm>
            <a:off x="4692090" y="2228868"/>
            <a:ext cx="7499910" cy="4351338"/>
          </a:xfrm>
        </p:spPr>
        <p:txBody>
          <a:bodyPr/>
          <a:lstStyle/>
          <a:p>
            <a:pPr marL="514350" lvl="0" indent="-514350" eaLnBrk="0" fontAlgn="base" hangingPunct="0">
              <a:lnSpc>
                <a:spcPct val="100000"/>
              </a:lnSpc>
              <a:spcBef>
                <a:spcPct val="0"/>
              </a:spcBef>
              <a:spcAft>
                <a:spcPct val="0"/>
              </a:spcAft>
              <a:buFont typeface="+mj-lt"/>
              <a:buAutoNum type="arabicPeriod"/>
            </a:pPr>
            <a:r>
              <a:rPr lang="en-US" altLang="en-US">
                <a:latin typeface="Calibri Light" panose="020F0302020204030204" pitchFamily="34" charset="0"/>
                <a:ea typeface="Calibri Light" panose="020F0302020204030204" pitchFamily="34" charset="0"/>
                <a:cs typeface="Calibri Light" panose="020F0302020204030204" pitchFamily="34" charset="0"/>
              </a:rPr>
              <a:t>Thành lập đội cải tiến</a:t>
            </a:r>
          </a:p>
          <a:p>
            <a:pPr marL="514350" lvl="0" indent="-514350" eaLnBrk="0" fontAlgn="base" hangingPunct="0">
              <a:lnSpc>
                <a:spcPct val="100000"/>
              </a:lnSpc>
              <a:spcBef>
                <a:spcPct val="0"/>
              </a:spcBef>
              <a:spcAft>
                <a:spcPct val="0"/>
              </a:spcAft>
              <a:buFont typeface="+mj-lt"/>
              <a:buAutoNum type="arabicPeriod"/>
            </a:pPr>
            <a:r>
              <a:rPr lang="en-US" altLang="en-US">
                <a:latin typeface="Calibri Light" panose="020F0302020204030204" pitchFamily="34" charset="0"/>
                <a:ea typeface="Calibri Light" panose="020F0302020204030204" pitchFamily="34" charset="0"/>
                <a:cs typeface="Calibri Light" panose="020F0302020204030204" pitchFamily="34" charset="0"/>
              </a:rPr>
              <a:t>Tập huấn/Giáo dục và gắn kết nhân viên </a:t>
            </a:r>
          </a:p>
          <a:p>
            <a:pPr marL="514350" lvl="0" indent="-514350" eaLnBrk="0" fontAlgn="base" hangingPunct="0">
              <a:lnSpc>
                <a:spcPct val="100000"/>
              </a:lnSpc>
              <a:spcBef>
                <a:spcPct val="0"/>
              </a:spcBef>
              <a:spcAft>
                <a:spcPct val="0"/>
              </a:spcAft>
              <a:buFont typeface="+mj-lt"/>
              <a:buAutoNum type="arabicPeriod"/>
            </a:pPr>
            <a:r>
              <a:rPr lang="en-US" altLang="en-US">
                <a:latin typeface="Calibri Light" panose="020F0302020204030204" pitchFamily="34" charset="0"/>
                <a:ea typeface="Calibri Light" panose="020F0302020204030204" pitchFamily="34" charset="0"/>
                <a:cs typeface="Calibri Light" panose="020F0302020204030204" pitchFamily="34" charset="0"/>
              </a:rPr>
              <a:t>Giám sát và sàng lọc</a:t>
            </a:r>
          </a:p>
          <a:p>
            <a:pPr marL="514350" indent="-514350" eaLnBrk="0" fontAlgn="base" hangingPunct="0">
              <a:lnSpc>
                <a:spcPct val="100000"/>
              </a:lnSpc>
              <a:spcBef>
                <a:spcPct val="0"/>
              </a:spcBef>
              <a:spcAft>
                <a:spcPct val="0"/>
              </a:spcAft>
              <a:buFont typeface="+mj-lt"/>
              <a:buAutoNum type="arabicPeriod"/>
            </a:pPr>
            <a:r>
              <a:rPr lang="en-US" altLang="en-US">
                <a:latin typeface="Calibri Light" panose="020F0302020204030204" pitchFamily="34" charset="0"/>
                <a:ea typeface="Calibri Light" panose="020F0302020204030204" pitchFamily="34" charset="0"/>
                <a:cs typeface="Calibri Light" panose="020F0302020204030204" pitchFamily="34" charset="0"/>
              </a:rPr>
              <a:t>Cách ly/Cohort </a:t>
            </a:r>
          </a:p>
          <a:p>
            <a:pPr marL="514350" lvl="0" indent="-514350" eaLnBrk="0" fontAlgn="base" hangingPunct="0">
              <a:lnSpc>
                <a:spcPct val="100000"/>
              </a:lnSpc>
              <a:spcBef>
                <a:spcPct val="0"/>
              </a:spcBef>
              <a:spcAft>
                <a:spcPct val="0"/>
              </a:spcAft>
              <a:buFont typeface="+mj-lt"/>
              <a:buAutoNum type="arabicPeriod"/>
            </a:pPr>
            <a:r>
              <a:rPr lang="en-US" altLang="en-US">
                <a:latin typeface="Calibri Light" panose="020F0302020204030204" pitchFamily="34" charset="0"/>
                <a:ea typeface="Calibri Light" panose="020F0302020204030204" pitchFamily="34" charset="0"/>
                <a:cs typeface="Calibri Light" panose="020F0302020204030204" pitchFamily="34" charset="0"/>
              </a:rPr>
              <a:t>Tăng cường các biện pháp phòng ngừa tiếp xúc</a:t>
            </a:r>
          </a:p>
          <a:p>
            <a:pPr marL="1077913" indent="-363538" eaLnBrk="0" fontAlgn="base" hangingPunct="0">
              <a:lnSpc>
                <a:spcPct val="100000"/>
              </a:lnSpc>
              <a:spcBef>
                <a:spcPct val="0"/>
              </a:spcBef>
              <a:spcAft>
                <a:spcPct val="0"/>
              </a:spcAft>
              <a:buFont typeface="Courier New" panose="02070309020205020404" pitchFamily="49" charset="0"/>
              <a:buChar char="o"/>
            </a:pPr>
            <a:r>
              <a:rPr lang="en-US" altLang="en-US">
                <a:latin typeface="Calibri Light" panose="020F0302020204030204" pitchFamily="34" charset="0"/>
                <a:ea typeface="Calibri Light" panose="020F0302020204030204" pitchFamily="34" charset="0"/>
                <a:cs typeface="Calibri Light" panose="020F0302020204030204" pitchFamily="34" charset="0"/>
              </a:rPr>
              <a:t>Vệ sinh tay </a:t>
            </a:r>
          </a:p>
          <a:p>
            <a:pPr marL="1077913" indent="-363538" eaLnBrk="0" fontAlgn="base" hangingPunct="0">
              <a:lnSpc>
                <a:spcPct val="100000"/>
              </a:lnSpc>
              <a:spcBef>
                <a:spcPct val="0"/>
              </a:spcBef>
              <a:spcAft>
                <a:spcPct val="0"/>
              </a:spcAft>
              <a:buFont typeface="Courier New" panose="02070309020205020404" pitchFamily="49" charset="0"/>
              <a:buChar char="o"/>
            </a:pPr>
            <a:r>
              <a:rPr lang="en-US" altLang="en-US">
                <a:latin typeface="Calibri Light" panose="020F0302020204030204" pitchFamily="34" charset="0"/>
                <a:ea typeface="Calibri Light" panose="020F0302020204030204" pitchFamily="34" charset="0"/>
                <a:cs typeface="Calibri Light" panose="020F0302020204030204" pitchFamily="34" charset="0"/>
              </a:rPr>
              <a:t>Sử dụng PPE</a:t>
            </a:r>
          </a:p>
          <a:p>
            <a:pPr marL="1077913" indent="-363538" eaLnBrk="0" fontAlgn="base" hangingPunct="0">
              <a:lnSpc>
                <a:spcPct val="100000"/>
              </a:lnSpc>
              <a:spcBef>
                <a:spcPct val="0"/>
              </a:spcBef>
              <a:spcAft>
                <a:spcPct val="0"/>
              </a:spcAft>
              <a:buFont typeface="Courier New" panose="02070309020205020404" pitchFamily="49" charset="0"/>
              <a:buChar char="o"/>
            </a:pPr>
            <a:r>
              <a:rPr lang="en-US" altLang="en-US">
                <a:latin typeface="Calibri Light" panose="020F0302020204030204" pitchFamily="34" charset="0"/>
                <a:ea typeface="Calibri Light" panose="020F0302020204030204" pitchFamily="34" charset="0"/>
                <a:cs typeface="Calibri Light" panose="020F0302020204030204" pitchFamily="34" charset="0"/>
              </a:rPr>
              <a:t>Vệ sinh môi trường </a:t>
            </a:r>
          </a:p>
        </p:txBody>
      </p:sp>
      <p:pic>
        <p:nvPicPr>
          <p:cNvPr id="5" name="Picture 4">
            <a:extLst>
              <a:ext uri="{FF2B5EF4-FFF2-40B4-BE49-F238E27FC236}">
                <a16:creationId xmlns:a16="http://schemas.microsoft.com/office/drawing/2014/main" id="{04DCF100-7CE8-42F3-ABF4-E08AF63F52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344" y="1493134"/>
            <a:ext cx="4155312" cy="5266480"/>
          </a:xfrm>
          <a:prstGeom prst="rect">
            <a:avLst/>
          </a:prstGeom>
        </p:spPr>
      </p:pic>
    </p:spTree>
    <p:extLst>
      <p:ext uri="{BB962C8B-B14F-4D97-AF65-F5344CB8AC3E}">
        <p14:creationId xmlns:p14="http://schemas.microsoft.com/office/powerpoint/2010/main" val="26843512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D6804-766D-3985-9177-186E6821CC39}"/>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algn="ctr"/>
            <a:r>
              <a:rPr lang="en-US" sz="5000" b="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1. Xây dựng đề án cải tiến chất lượng</a:t>
            </a:r>
          </a:p>
        </p:txBody>
      </p:sp>
      <p:pic>
        <p:nvPicPr>
          <p:cNvPr id="5" name="Picture 4" descr="A document with multiple signatures&#10;&#10;AI-generated content may be incorrect.">
            <a:extLst>
              <a:ext uri="{FF2B5EF4-FFF2-40B4-BE49-F238E27FC236}">
                <a16:creationId xmlns:a16="http://schemas.microsoft.com/office/drawing/2014/main" id="{15730E46-42A0-1A0D-E828-812D41D16A87}"/>
              </a:ext>
            </a:extLst>
          </p:cNvPr>
          <p:cNvPicPr>
            <a:picLocks noChangeAspect="1"/>
          </p:cNvPicPr>
          <p:nvPr/>
        </p:nvPicPr>
        <p:blipFill>
          <a:blip r:embed="rId3"/>
          <a:stretch>
            <a:fillRect/>
          </a:stretch>
        </p:blipFill>
        <p:spPr>
          <a:xfrm>
            <a:off x="1077237" y="2083151"/>
            <a:ext cx="4283902" cy="4207920"/>
          </a:xfrm>
          <a:prstGeom prst="rect">
            <a:avLst/>
          </a:prstGeom>
        </p:spPr>
      </p:pic>
      <p:pic>
        <p:nvPicPr>
          <p:cNvPr id="4" name="Content Placeholder 3" descr="A screenshot of a computer&#10;&#10;AI-generated content may be incorrect.">
            <a:extLst>
              <a:ext uri="{FF2B5EF4-FFF2-40B4-BE49-F238E27FC236}">
                <a16:creationId xmlns:a16="http://schemas.microsoft.com/office/drawing/2014/main" id="{33535442-66CE-AE61-1039-112D46C53CCA}"/>
              </a:ext>
            </a:extLst>
          </p:cNvPr>
          <p:cNvPicPr>
            <a:picLocks noGrp="1" noChangeAspect="1"/>
          </p:cNvPicPr>
          <p:nvPr>
            <p:ph idx="1"/>
          </p:nvPr>
        </p:nvPicPr>
        <p:blipFill rotWithShape="1">
          <a:blip r:embed="rId4" cstate="print"/>
          <a:srcRect l="30470" t="12452" r="34510" b="29429"/>
          <a:stretch/>
        </p:blipFill>
        <p:spPr>
          <a:xfrm>
            <a:off x="6655497" y="2083151"/>
            <a:ext cx="3941521" cy="4226209"/>
          </a:xfrm>
          <a:prstGeom prst="rect">
            <a:avLst/>
          </a:prstGeom>
        </p:spPr>
      </p:pic>
    </p:spTree>
    <p:extLst>
      <p:ext uri="{BB962C8B-B14F-4D97-AF65-F5344CB8AC3E}">
        <p14:creationId xmlns:p14="http://schemas.microsoft.com/office/powerpoint/2010/main" val="30543387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4C88F-C859-45CE-8658-0CCF529C986D}"/>
              </a:ext>
            </a:extLst>
          </p:cNvPr>
          <p:cNvSpPr>
            <a:spLocks noGrp="1"/>
          </p:cNvSpPr>
          <p:nvPr>
            <p:ph type="title"/>
          </p:nvPr>
        </p:nvSpPr>
        <p:spPr/>
        <p:txBody>
          <a:bodyPr/>
          <a:lstStyle/>
          <a:p>
            <a:pPr algn="ctr"/>
            <a:r>
              <a:rPr lang="en-US" b="1" dirty="0" err="1">
                <a:latin typeface="Calibri Light" panose="020F0302020204030204" pitchFamily="34" charset="0"/>
                <a:ea typeface="Calibri Light" panose="020F0302020204030204" pitchFamily="34" charset="0"/>
                <a:cs typeface="Calibri Light" panose="020F0302020204030204" pitchFamily="34" charset="0"/>
              </a:rPr>
              <a:t>Đội</a:t>
            </a:r>
            <a:r>
              <a:rPr lang="en-US" b="1" dirty="0">
                <a:latin typeface="Calibri Light" panose="020F0302020204030204" pitchFamily="34" charset="0"/>
                <a:ea typeface="Calibri Light" panose="020F0302020204030204" pitchFamily="34" charset="0"/>
                <a:cs typeface="Calibri Light" panose="020F0302020204030204" pitchFamily="34" charset="0"/>
              </a:rPr>
              <a:t> </a:t>
            </a:r>
            <a:r>
              <a:rPr lang="en-US" b="1" dirty="0" err="1">
                <a:latin typeface="Calibri Light" panose="020F0302020204030204" pitchFamily="34" charset="0"/>
                <a:ea typeface="Calibri Light" panose="020F0302020204030204" pitchFamily="34" charset="0"/>
                <a:cs typeface="Calibri Light" panose="020F0302020204030204" pitchFamily="34" charset="0"/>
              </a:rPr>
              <a:t>Cải</a:t>
            </a:r>
            <a:r>
              <a:rPr lang="en-US" b="1" dirty="0">
                <a:latin typeface="Calibri Light" panose="020F0302020204030204" pitchFamily="34" charset="0"/>
                <a:ea typeface="Calibri Light" panose="020F0302020204030204" pitchFamily="34" charset="0"/>
                <a:cs typeface="Calibri Light" panose="020F0302020204030204" pitchFamily="34" charset="0"/>
              </a:rPr>
              <a:t> </a:t>
            </a:r>
            <a:r>
              <a:rPr lang="en-US" b="1" dirty="0" err="1">
                <a:latin typeface="Calibri Light" panose="020F0302020204030204" pitchFamily="34" charset="0"/>
                <a:ea typeface="Calibri Light" panose="020F0302020204030204" pitchFamily="34" charset="0"/>
                <a:cs typeface="Calibri Light" panose="020F0302020204030204" pitchFamily="34" charset="0"/>
              </a:rPr>
              <a:t>tiến</a:t>
            </a:r>
            <a:r>
              <a:rPr lang="en-US" b="1" dirty="0">
                <a:latin typeface="Calibri Light" panose="020F0302020204030204" pitchFamily="34" charset="0"/>
                <a:ea typeface="Calibri Light" panose="020F0302020204030204" pitchFamily="34" charset="0"/>
                <a:cs typeface="Calibri Light" panose="020F0302020204030204" pitchFamily="34" charset="0"/>
              </a:rPr>
              <a:t> </a:t>
            </a:r>
            <a:r>
              <a:rPr lang="en-US" b="1" dirty="0" err="1">
                <a:latin typeface="Calibri Light" panose="020F0302020204030204" pitchFamily="34" charset="0"/>
                <a:ea typeface="Calibri Light" panose="020F0302020204030204" pitchFamily="34" charset="0"/>
                <a:cs typeface="Calibri Light" panose="020F0302020204030204" pitchFamily="34" charset="0"/>
              </a:rPr>
              <a:t>chất</a:t>
            </a:r>
            <a:r>
              <a:rPr lang="en-US" b="1" dirty="0">
                <a:latin typeface="Calibri Light" panose="020F0302020204030204" pitchFamily="34" charset="0"/>
                <a:ea typeface="Calibri Light" panose="020F0302020204030204" pitchFamily="34" charset="0"/>
                <a:cs typeface="Calibri Light" panose="020F0302020204030204" pitchFamily="34" charset="0"/>
              </a:rPr>
              <a:t> </a:t>
            </a:r>
            <a:r>
              <a:rPr lang="en-US" b="1" dirty="0" err="1">
                <a:latin typeface="Calibri Light" panose="020F0302020204030204" pitchFamily="34" charset="0"/>
                <a:ea typeface="Calibri Light" panose="020F0302020204030204" pitchFamily="34" charset="0"/>
                <a:cs typeface="Calibri Light" panose="020F0302020204030204" pitchFamily="34" charset="0"/>
              </a:rPr>
              <a:t>lượng</a:t>
            </a:r>
            <a:r>
              <a:rPr lang="en-US" b="1" dirty="0">
                <a:latin typeface="Calibri Light" panose="020F0302020204030204" pitchFamily="34" charset="0"/>
                <a:ea typeface="Calibri Light" panose="020F0302020204030204" pitchFamily="34" charset="0"/>
                <a:cs typeface="Calibri Light" panose="020F0302020204030204" pitchFamily="34" charset="0"/>
              </a:rPr>
              <a:t> (UMC)</a:t>
            </a:r>
          </a:p>
        </p:txBody>
      </p:sp>
      <p:sp>
        <p:nvSpPr>
          <p:cNvPr id="3" name="Content Placeholder 2">
            <a:extLst>
              <a:ext uri="{FF2B5EF4-FFF2-40B4-BE49-F238E27FC236}">
                <a16:creationId xmlns:a16="http://schemas.microsoft.com/office/drawing/2014/main" id="{E2E851D4-BBA7-4D2A-A240-430155736AB9}"/>
              </a:ext>
            </a:extLst>
          </p:cNvPr>
          <p:cNvSpPr>
            <a:spLocks noGrp="1"/>
          </p:cNvSpPr>
          <p:nvPr>
            <p:ph idx="1"/>
          </p:nvPr>
        </p:nvSpPr>
        <p:spPr>
          <a:xfrm>
            <a:off x="929640" y="1897379"/>
            <a:ext cx="10515600" cy="4375513"/>
          </a:xfrm>
        </p:spPr>
        <p:txBody>
          <a:bodyPr>
            <a:normAutofit/>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Ban </a:t>
            </a:r>
            <a:r>
              <a:rPr lang="en-US" dirty="0" err="1">
                <a:latin typeface="Calibri Light" panose="020F0302020204030204" pitchFamily="34" charset="0"/>
                <a:ea typeface="Calibri Light" panose="020F0302020204030204" pitchFamily="34" charset="0"/>
                <a:cs typeface="Calibri Light" panose="020F0302020204030204" pitchFamily="34" charset="0"/>
              </a:rPr>
              <a:t>Giám</a:t>
            </a:r>
            <a:r>
              <a:rPr lang="en-US" dirty="0">
                <a:latin typeface="Calibri Light" panose="020F0302020204030204" pitchFamily="34" charset="0"/>
                <a:ea typeface="Calibri Light" panose="020F0302020204030204" pitchFamily="34" charset="0"/>
                <a:cs typeface="Calibri Light" panose="020F0302020204030204" pitchFamily="34" charset="0"/>
              </a:rPr>
              <a:t> </a:t>
            </a:r>
            <a:r>
              <a:rPr lang="en-US" dirty="0" err="1">
                <a:latin typeface="Calibri Light" panose="020F0302020204030204" pitchFamily="34" charset="0"/>
                <a:ea typeface="Calibri Light" panose="020F0302020204030204" pitchFamily="34" charset="0"/>
                <a:cs typeface="Calibri Light" panose="020F0302020204030204" pitchFamily="34" charset="0"/>
              </a:rPr>
              <a:t>đốc</a:t>
            </a:r>
            <a:r>
              <a:rPr lang="en-US" dirty="0">
                <a:latin typeface="Calibri Light" panose="020F0302020204030204" pitchFamily="34" charset="0"/>
                <a:ea typeface="Calibri Light" panose="020F0302020204030204" pitchFamily="34" charset="0"/>
                <a:cs typeface="Calibri Light" panose="020F0302020204030204" pitchFamily="34" charset="0"/>
              </a:rPr>
              <a:t>: </a:t>
            </a:r>
            <a:r>
              <a:rPr lang="en-US"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GS TS. </a:t>
            </a:r>
            <a:r>
              <a:rPr lang="en-US" dirty="0" err="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Tr</a:t>
            </a:r>
            <a:r>
              <a:rPr lang="vi-VN"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ư</a:t>
            </a:r>
            <a:r>
              <a:rPr lang="en-US" dirty="0" err="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ơng</a:t>
            </a:r>
            <a:r>
              <a:rPr lang="en-US"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 </a:t>
            </a:r>
            <a:r>
              <a:rPr lang="en-US" dirty="0" err="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Quang</a:t>
            </a:r>
            <a:r>
              <a:rPr lang="en-US"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 </a:t>
            </a:r>
            <a:r>
              <a:rPr lang="en-US" dirty="0" err="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Bình</a:t>
            </a:r>
            <a:endParaRPr lang="en-US"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endParaRPr>
          </a:p>
          <a:p>
            <a:r>
              <a:rPr lang="en-US" dirty="0" err="1">
                <a:latin typeface="Calibri Light" panose="020F0302020204030204" pitchFamily="34" charset="0"/>
                <a:ea typeface="Calibri Light" panose="020F0302020204030204" pitchFamily="34" charset="0"/>
                <a:cs typeface="Calibri Light" panose="020F0302020204030204" pitchFamily="34" charset="0"/>
              </a:rPr>
              <a:t>Phòng</a:t>
            </a:r>
            <a:r>
              <a:rPr lang="en-US" dirty="0">
                <a:latin typeface="Calibri Light" panose="020F0302020204030204" pitchFamily="34" charset="0"/>
                <a:ea typeface="Calibri Light" panose="020F0302020204030204" pitchFamily="34" charset="0"/>
                <a:cs typeface="Calibri Light" panose="020F0302020204030204" pitchFamily="34" charset="0"/>
              </a:rPr>
              <a:t> QLCL: </a:t>
            </a:r>
            <a:r>
              <a:rPr lang="en-US"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TS. </a:t>
            </a:r>
            <a:r>
              <a:rPr lang="en-US" dirty="0" err="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Lê</a:t>
            </a:r>
            <a:r>
              <a:rPr lang="en-US"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 </a:t>
            </a:r>
            <a:r>
              <a:rPr lang="en-US" dirty="0" err="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Nguyễn</a:t>
            </a:r>
            <a:r>
              <a:rPr lang="en-US"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 </a:t>
            </a:r>
            <a:r>
              <a:rPr lang="en-US" dirty="0" err="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Thùy</a:t>
            </a:r>
            <a:r>
              <a:rPr lang="en-US"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 </a:t>
            </a:r>
            <a:r>
              <a:rPr lang="en-US" dirty="0" err="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Khanh</a:t>
            </a:r>
            <a:endParaRPr lang="en-US"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endParaRPr>
          </a:p>
          <a:p>
            <a:r>
              <a:rPr lang="en-US" dirty="0" err="1">
                <a:latin typeface="Calibri Light" panose="020F0302020204030204" pitchFamily="34" charset="0"/>
                <a:ea typeface="Calibri Light" panose="020F0302020204030204" pitchFamily="34" charset="0"/>
                <a:cs typeface="Calibri Light" panose="020F0302020204030204" pitchFamily="34" charset="0"/>
              </a:rPr>
              <a:t>Phòng</a:t>
            </a:r>
            <a:r>
              <a:rPr lang="en-US" dirty="0">
                <a:latin typeface="Calibri Light" panose="020F0302020204030204" pitchFamily="34" charset="0"/>
                <a:ea typeface="Calibri Light" panose="020F0302020204030204" pitchFamily="34" charset="0"/>
                <a:cs typeface="Calibri Light" panose="020F0302020204030204" pitchFamily="34" charset="0"/>
              </a:rPr>
              <a:t> KHTH: </a:t>
            </a:r>
            <a:r>
              <a:rPr lang="en-US"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TS BS. Lê Quan Anh Tuấn</a:t>
            </a:r>
          </a:p>
          <a:p>
            <a:r>
              <a:rPr lang="en-US" dirty="0" err="1">
                <a:latin typeface="Calibri Light" panose="020F0302020204030204" pitchFamily="34" charset="0"/>
                <a:ea typeface="Calibri Light" panose="020F0302020204030204" pitchFamily="34" charset="0"/>
                <a:cs typeface="Calibri Light" panose="020F0302020204030204" pitchFamily="34" charset="0"/>
              </a:rPr>
              <a:t>Phòng</a:t>
            </a:r>
            <a:r>
              <a:rPr lang="en-US" dirty="0">
                <a:latin typeface="Calibri Light" panose="020F0302020204030204" pitchFamily="34" charset="0"/>
                <a:ea typeface="Calibri Light" panose="020F0302020204030204" pitchFamily="34" charset="0"/>
                <a:cs typeface="Calibri Light" panose="020F0302020204030204" pitchFamily="34" charset="0"/>
              </a:rPr>
              <a:t> </a:t>
            </a:r>
            <a:r>
              <a:rPr lang="en-US" dirty="0" err="1">
                <a:latin typeface="Calibri Light" panose="020F0302020204030204" pitchFamily="34" charset="0"/>
                <a:ea typeface="Calibri Light" panose="020F0302020204030204" pitchFamily="34" charset="0"/>
                <a:cs typeface="Calibri Light" panose="020F0302020204030204" pitchFamily="34" charset="0"/>
              </a:rPr>
              <a:t>Điều</a:t>
            </a:r>
            <a:r>
              <a:rPr lang="en-US" dirty="0">
                <a:latin typeface="Calibri Light" panose="020F0302020204030204" pitchFamily="34" charset="0"/>
                <a:ea typeface="Calibri Light" panose="020F0302020204030204" pitchFamily="34" charset="0"/>
                <a:cs typeface="Calibri Light" panose="020F0302020204030204" pitchFamily="34" charset="0"/>
              </a:rPr>
              <a:t> </a:t>
            </a:r>
            <a:r>
              <a:rPr lang="en-US" dirty="0" err="1">
                <a:latin typeface="Calibri Light" panose="020F0302020204030204" pitchFamily="34" charset="0"/>
                <a:ea typeface="Calibri Light" panose="020F0302020204030204" pitchFamily="34" charset="0"/>
                <a:cs typeface="Calibri Light" panose="020F0302020204030204" pitchFamily="34" charset="0"/>
              </a:rPr>
              <a:t>dưỡng</a:t>
            </a:r>
            <a:r>
              <a:rPr lang="en-US" dirty="0">
                <a:latin typeface="Calibri Light" panose="020F0302020204030204" pitchFamily="34" charset="0"/>
                <a:ea typeface="Calibri Light" panose="020F0302020204030204" pitchFamily="34" charset="0"/>
                <a:cs typeface="Calibri Light" panose="020F0302020204030204" pitchFamily="34" charset="0"/>
              </a:rPr>
              <a:t>: </a:t>
            </a:r>
            <a:r>
              <a:rPr lang="en-US"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TS. Nguyễn Thị Hồng Minh</a:t>
            </a:r>
          </a:p>
          <a:p>
            <a:r>
              <a:rPr lang="en-US" dirty="0">
                <a:latin typeface="Calibri Light" panose="020F0302020204030204" pitchFamily="34" charset="0"/>
                <a:ea typeface="Calibri Light" panose="020F0302020204030204" pitchFamily="34" charset="0"/>
                <a:cs typeface="Calibri Light" panose="020F0302020204030204" pitchFamily="34" charset="0"/>
              </a:rPr>
              <a:t>Khoa HSTC: </a:t>
            </a:r>
            <a:r>
              <a:rPr lang="en-US"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TS BS. Bùi Thị </a:t>
            </a:r>
            <a:r>
              <a:rPr lang="en-US" dirty="0" err="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Hạnh</a:t>
            </a:r>
            <a:r>
              <a:rPr lang="en-US"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 Duyên</a:t>
            </a:r>
          </a:p>
          <a:p>
            <a:r>
              <a:rPr lang="en-US" dirty="0">
                <a:latin typeface="Calibri Light" panose="020F0302020204030204" pitchFamily="34" charset="0"/>
                <a:ea typeface="Calibri Light" panose="020F0302020204030204" pitchFamily="34" charset="0"/>
                <a:cs typeface="Calibri Light" panose="020F0302020204030204" pitchFamily="34" charset="0"/>
              </a:rPr>
              <a:t>Khoa Vi </a:t>
            </a:r>
            <a:r>
              <a:rPr lang="en-US" dirty="0" err="1">
                <a:latin typeface="Calibri Light" panose="020F0302020204030204" pitchFamily="34" charset="0"/>
                <a:ea typeface="Calibri Light" panose="020F0302020204030204" pitchFamily="34" charset="0"/>
                <a:cs typeface="Calibri Light" panose="020F0302020204030204" pitchFamily="34" charset="0"/>
              </a:rPr>
              <a:t>sinh</a:t>
            </a:r>
            <a:r>
              <a:rPr lang="en-US" dirty="0">
                <a:latin typeface="Calibri Light" panose="020F0302020204030204" pitchFamily="34" charset="0"/>
                <a:ea typeface="Calibri Light" panose="020F0302020204030204" pitchFamily="34" charset="0"/>
                <a:cs typeface="Calibri Light" panose="020F0302020204030204" pitchFamily="34" charset="0"/>
              </a:rPr>
              <a:t>: </a:t>
            </a:r>
            <a:r>
              <a:rPr lang="en-US" dirty="0" err="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ThS</a:t>
            </a:r>
            <a:r>
              <a:rPr lang="en-US"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 BS. L</a:t>
            </a:r>
            <a:r>
              <a:rPr lang="vi-VN"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ư</a:t>
            </a:r>
            <a:r>
              <a:rPr lang="en-US" dirty="0" err="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ơng</a:t>
            </a:r>
            <a:r>
              <a:rPr lang="en-US"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 Hồng Loan</a:t>
            </a:r>
          </a:p>
          <a:p>
            <a:r>
              <a:rPr lang="en-US" dirty="0">
                <a:latin typeface="Calibri Light" panose="020F0302020204030204" pitchFamily="34" charset="0"/>
                <a:ea typeface="Calibri Light" panose="020F0302020204030204" pitchFamily="34" charset="0"/>
                <a:cs typeface="Calibri Light" panose="020F0302020204030204" pitchFamily="34" charset="0"/>
              </a:rPr>
              <a:t>Khoa </a:t>
            </a:r>
            <a:r>
              <a:rPr lang="en-US" dirty="0" err="1">
                <a:latin typeface="Calibri Light" panose="020F0302020204030204" pitchFamily="34" charset="0"/>
                <a:ea typeface="Calibri Light" panose="020F0302020204030204" pitchFamily="34" charset="0"/>
                <a:cs typeface="Calibri Light" panose="020F0302020204030204" pitchFamily="34" charset="0"/>
              </a:rPr>
              <a:t>Dược</a:t>
            </a:r>
            <a:r>
              <a:rPr lang="en-US" dirty="0">
                <a:latin typeface="Calibri Light" panose="020F0302020204030204" pitchFamily="34" charset="0"/>
                <a:ea typeface="Calibri Light" panose="020F0302020204030204" pitchFamily="34" charset="0"/>
                <a:cs typeface="Calibri Light" panose="020F0302020204030204" pitchFamily="34" charset="0"/>
              </a:rPr>
              <a:t>: </a:t>
            </a:r>
            <a:r>
              <a:rPr lang="en-US" dirty="0" err="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ThS</a:t>
            </a:r>
            <a:r>
              <a:rPr lang="en-US"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 DS. Nguyễn </a:t>
            </a:r>
            <a:r>
              <a:rPr lang="en-US" dirty="0" err="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Trần</a:t>
            </a:r>
            <a:r>
              <a:rPr lang="en-US"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 Phương Minh</a:t>
            </a:r>
          </a:p>
          <a:p>
            <a:r>
              <a:rPr lang="en-US" dirty="0" err="1">
                <a:latin typeface="Calibri Light" panose="020F0302020204030204" pitchFamily="34" charset="0"/>
                <a:ea typeface="Calibri Light" panose="020F0302020204030204" pitchFamily="34" charset="0"/>
                <a:cs typeface="Calibri Light" panose="020F0302020204030204" pitchFamily="34" charset="0"/>
              </a:rPr>
              <a:t>Khoa</a:t>
            </a:r>
            <a:r>
              <a:rPr lang="en-US" dirty="0">
                <a:latin typeface="Calibri Light" panose="020F0302020204030204" pitchFamily="34" charset="0"/>
                <a:ea typeface="Calibri Light" panose="020F0302020204030204" pitchFamily="34" charset="0"/>
                <a:cs typeface="Calibri Light" panose="020F0302020204030204" pitchFamily="34" charset="0"/>
              </a:rPr>
              <a:t> KSNK, </a:t>
            </a:r>
            <a:r>
              <a:rPr lang="en-US" dirty="0" err="1">
                <a:latin typeface="Calibri Light" panose="020F0302020204030204" pitchFamily="34" charset="0"/>
                <a:ea typeface="Calibri Light" panose="020F0302020204030204" pitchFamily="34" charset="0"/>
                <a:cs typeface="Calibri Light" panose="020F0302020204030204" pitchFamily="34" charset="0"/>
              </a:rPr>
              <a:t>tập</a:t>
            </a:r>
            <a:r>
              <a:rPr lang="en-US" dirty="0">
                <a:latin typeface="Calibri Light" panose="020F0302020204030204" pitchFamily="34" charset="0"/>
                <a:ea typeface="Calibri Light" panose="020F0302020204030204" pitchFamily="34" charset="0"/>
                <a:cs typeface="Calibri Light" panose="020F0302020204030204" pitchFamily="34" charset="0"/>
              </a:rPr>
              <a:t> </a:t>
            </a:r>
            <a:r>
              <a:rPr lang="en-US" dirty="0" err="1">
                <a:latin typeface="Calibri Light" panose="020F0302020204030204" pitchFamily="34" charset="0"/>
                <a:ea typeface="Calibri Light" panose="020F0302020204030204" pitchFamily="34" charset="0"/>
                <a:cs typeface="Calibri Light" panose="020F0302020204030204" pitchFamily="34" charset="0"/>
              </a:rPr>
              <a:t>thể</a:t>
            </a:r>
            <a:r>
              <a:rPr lang="en-US" dirty="0">
                <a:latin typeface="Calibri Light" panose="020F0302020204030204" pitchFamily="34" charset="0"/>
                <a:ea typeface="Calibri Light" panose="020F0302020204030204" pitchFamily="34" charset="0"/>
                <a:cs typeface="Calibri Light" panose="020F0302020204030204" pitchFamily="34" charset="0"/>
              </a:rPr>
              <a:t> đ</a:t>
            </a:r>
            <a:r>
              <a:rPr lang="vi-VN" dirty="0">
                <a:latin typeface="Calibri Light" panose="020F0302020204030204" pitchFamily="34" charset="0"/>
                <a:ea typeface="Calibri Light" panose="020F0302020204030204" pitchFamily="34" charset="0"/>
                <a:cs typeface="Calibri Light" panose="020F0302020204030204" pitchFamily="34" charset="0"/>
              </a:rPr>
              <a:t>ơ</a:t>
            </a:r>
            <a:r>
              <a:rPr lang="en-US" dirty="0">
                <a:latin typeface="Calibri Light" panose="020F0302020204030204" pitchFamily="34" charset="0"/>
                <a:ea typeface="Calibri Light" panose="020F0302020204030204" pitchFamily="34" charset="0"/>
                <a:cs typeface="Calibri Light" panose="020F0302020204030204" pitchFamily="34" charset="0"/>
              </a:rPr>
              <a:t>n </a:t>
            </a:r>
            <a:r>
              <a:rPr lang="en-US" dirty="0" err="1">
                <a:latin typeface="Calibri Light" panose="020F0302020204030204" pitchFamily="34" charset="0"/>
                <a:ea typeface="Calibri Light" panose="020F0302020204030204" pitchFamily="34" charset="0"/>
                <a:cs typeface="Calibri Light" panose="020F0302020204030204" pitchFamily="34" charset="0"/>
              </a:rPr>
              <a:t>vị</a:t>
            </a:r>
            <a:r>
              <a:rPr lang="en-US" dirty="0">
                <a:latin typeface="Calibri Light" panose="020F0302020204030204" pitchFamily="34" charset="0"/>
                <a:ea typeface="Calibri Light" panose="020F0302020204030204" pitchFamily="34" charset="0"/>
                <a:cs typeface="Calibri Light" panose="020F0302020204030204" pitchFamily="34" charset="0"/>
              </a:rPr>
              <a:t> IPC (</a:t>
            </a:r>
            <a:r>
              <a:rPr lang="en-US" dirty="0" err="1">
                <a:latin typeface="Calibri Light" panose="020F0302020204030204" pitchFamily="34" charset="0"/>
                <a:ea typeface="Calibri Light" panose="020F0302020204030204" pitchFamily="34" charset="0"/>
                <a:cs typeface="Calibri Light" panose="020F0302020204030204" pitchFamily="34" charset="0"/>
              </a:rPr>
              <a:t>đầu</a:t>
            </a:r>
            <a:r>
              <a:rPr lang="en-US" dirty="0">
                <a:latin typeface="Calibri Light" panose="020F0302020204030204" pitchFamily="34" charset="0"/>
                <a:ea typeface="Calibri Light" panose="020F0302020204030204" pitchFamily="34" charset="0"/>
                <a:cs typeface="Calibri Light" panose="020F0302020204030204" pitchFamily="34" charset="0"/>
              </a:rPr>
              <a:t> </a:t>
            </a:r>
            <a:r>
              <a:rPr lang="en-US" dirty="0" err="1">
                <a:latin typeface="Calibri Light" panose="020F0302020204030204" pitchFamily="34" charset="0"/>
                <a:ea typeface="Calibri Light" panose="020F0302020204030204" pitchFamily="34" charset="0"/>
                <a:cs typeface="Calibri Light" panose="020F0302020204030204" pitchFamily="34" charset="0"/>
              </a:rPr>
              <a:t>mối</a:t>
            </a:r>
            <a:r>
              <a:rPr lang="en-US" dirty="0">
                <a:latin typeface="Calibri Light" panose="020F0302020204030204" pitchFamily="34" charset="0"/>
                <a:ea typeface="Calibri Light" panose="020F0302020204030204" pitchFamily="34" charset="0"/>
                <a:cs typeface="Calibri Light" panose="020F0302020204030204" pitchFamily="34" charset="0"/>
              </a:rPr>
              <a:t> </a:t>
            </a:r>
            <a:r>
              <a:rPr lang="en-US" dirty="0" err="1">
                <a:latin typeface="Calibri Light" panose="020F0302020204030204" pitchFamily="34" charset="0"/>
                <a:ea typeface="Calibri Light" panose="020F0302020204030204" pitchFamily="34" charset="0"/>
                <a:cs typeface="Calibri Light" panose="020F0302020204030204" pitchFamily="34" charset="0"/>
              </a:rPr>
              <a:t>triển</a:t>
            </a:r>
            <a:r>
              <a:rPr lang="en-US" dirty="0">
                <a:latin typeface="Calibri Light" panose="020F0302020204030204" pitchFamily="34" charset="0"/>
                <a:ea typeface="Calibri Light" panose="020F0302020204030204" pitchFamily="34" charset="0"/>
                <a:cs typeface="Calibri Light" panose="020F0302020204030204" pitchFamily="34" charset="0"/>
              </a:rPr>
              <a:t> </a:t>
            </a:r>
            <a:r>
              <a:rPr lang="en-US" dirty="0" err="1">
                <a:latin typeface="Calibri Light" panose="020F0302020204030204" pitchFamily="34" charset="0"/>
                <a:ea typeface="Calibri Light" panose="020F0302020204030204" pitchFamily="34" charset="0"/>
                <a:cs typeface="Calibri Light" panose="020F0302020204030204" pitchFamily="34" charset="0"/>
              </a:rPr>
              <a:t>khai</a:t>
            </a:r>
            <a:r>
              <a:rPr lang="en-US" dirty="0">
                <a:latin typeface="Calibri Light" panose="020F0302020204030204" pitchFamily="34" charset="0"/>
                <a:ea typeface="Calibri Light" panose="020F0302020204030204" pitchFamily="34" charset="0"/>
                <a:cs typeface="Calibri Light" panose="020F0302020204030204" pitchFamily="34" charset="0"/>
              </a:rPr>
              <a:t> can </a:t>
            </a:r>
            <a:r>
              <a:rPr lang="en-US" dirty="0" err="1">
                <a:latin typeface="Calibri Light" panose="020F0302020204030204" pitchFamily="34" charset="0"/>
                <a:ea typeface="Calibri Light" panose="020F0302020204030204" pitchFamily="34" charset="0"/>
                <a:cs typeface="Calibri Light" panose="020F0302020204030204" pitchFamily="34" charset="0"/>
              </a:rPr>
              <a:t>thiệp</a:t>
            </a:r>
            <a:r>
              <a:rPr lang="en-US" dirty="0">
                <a:latin typeface="Calibri Light" panose="020F0302020204030204" pitchFamily="34" charset="0"/>
                <a:ea typeface="Calibri Light" panose="020F0302020204030204" pitchFamily="34" charset="0"/>
                <a:cs typeface="Calibri Light" panose="020F0302020204030204" pitchFamily="34" charset="0"/>
              </a:rPr>
              <a:t>)</a:t>
            </a:r>
          </a:p>
        </p:txBody>
      </p:sp>
    </p:spTree>
    <p:extLst>
      <p:ext uri="{BB962C8B-B14F-4D97-AF65-F5344CB8AC3E}">
        <p14:creationId xmlns:p14="http://schemas.microsoft.com/office/powerpoint/2010/main" val="17055601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897E7A-0A76-48AA-AF02-CF29E4DE5601}"/>
              </a:ext>
            </a:extLst>
          </p:cNvPr>
          <p:cNvSpPr>
            <a:spLocks noGrp="1"/>
          </p:cNvSpPr>
          <p:nvPr>
            <p:ph idx="1"/>
          </p:nvPr>
        </p:nvSpPr>
        <p:spPr>
          <a:xfrm>
            <a:off x="503129" y="1422429"/>
            <a:ext cx="5139608" cy="1713507"/>
          </a:xfrm>
        </p:spPr>
        <p:txBody>
          <a:bodyPr>
            <a:normAutofit fontScale="92500" lnSpcReduction="20000"/>
          </a:bodyPr>
          <a:lstStyle/>
          <a:p>
            <a:pPr marL="0" indent="0">
              <a:buNone/>
            </a:pPr>
            <a:r>
              <a:rPr lang="en-US" dirty="0" err="1">
                <a:latin typeface="Calibri Light" panose="020F0302020204030204" pitchFamily="34" charset="0"/>
                <a:ea typeface="Calibri Light" panose="020F0302020204030204" pitchFamily="34" charset="0"/>
                <a:cs typeface="Calibri Light" panose="020F0302020204030204" pitchFamily="34" charset="0"/>
              </a:rPr>
              <a:t>Cố</a:t>
            </a:r>
            <a:r>
              <a:rPr lang="en-US" dirty="0">
                <a:latin typeface="Calibri Light" panose="020F0302020204030204" pitchFamily="34" charset="0"/>
                <a:ea typeface="Calibri Light" panose="020F0302020204030204" pitchFamily="34" charset="0"/>
                <a:cs typeface="Calibri Light" panose="020F0302020204030204" pitchFamily="34" charset="0"/>
              </a:rPr>
              <a:t> </a:t>
            </a:r>
            <a:r>
              <a:rPr lang="en-US" dirty="0" err="1">
                <a:latin typeface="Calibri Light" panose="020F0302020204030204" pitchFamily="34" charset="0"/>
                <a:ea typeface="Calibri Light" panose="020F0302020204030204" pitchFamily="34" charset="0"/>
                <a:cs typeface="Calibri Light" panose="020F0302020204030204" pitchFamily="34" charset="0"/>
              </a:rPr>
              <a:t>vấn</a:t>
            </a:r>
            <a:r>
              <a:rPr lang="en-US" dirty="0">
                <a:latin typeface="Calibri Light" panose="020F0302020204030204" pitchFamily="34" charset="0"/>
                <a:ea typeface="Calibri Light" panose="020F0302020204030204" pitchFamily="34" charset="0"/>
                <a:cs typeface="Calibri Light" panose="020F0302020204030204" pitchFamily="34" charset="0"/>
              </a:rPr>
              <a:t> </a:t>
            </a:r>
            <a:r>
              <a:rPr lang="en-US" dirty="0" err="1">
                <a:latin typeface="Calibri Light" panose="020F0302020204030204" pitchFamily="34" charset="0"/>
                <a:ea typeface="Calibri Light" panose="020F0302020204030204" pitchFamily="34" charset="0"/>
                <a:cs typeface="Calibri Light" panose="020F0302020204030204" pitchFamily="34" charset="0"/>
              </a:rPr>
              <a:t>và</a:t>
            </a:r>
            <a:r>
              <a:rPr lang="en-US" dirty="0">
                <a:latin typeface="Calibri Light" panose="020F0302020204030204" pitchFamily="34" charset="0"/>
                <a:ea typeface="Calibri Light" panose="020F0302020204030204" pitchFamily="34" charset="0"/>
                <a:cs typeface="Calibri Light" panose="020F0302020204030204" pitchFamily="34" charset="0"/>
              </a:rPr>
              <a:t> </a:t>
            </a:r>
            <a:r>
              <a:rPr lang="en-US" dirty="0" err="1">
                <a:latin typeface="Calibri Light" panose="020F0302020204030204" pitchFamily="34" charset="0"/>
                <a:ea typeface="Calibri Light" panose="020F0302020204030204" pitchFamily="34" charset="0"/>
                <a:cs typeface="Calibri Light" panose="020F0302020204030204" pitchFamily="34" charset="0"/>
              </a:rPr>
              <a:t>chỉ</a:t>
            </a:r>
            <a:r>
              <a:rPr lang="en-US" dirty="0">
                <a:latin typeface="Calibri Light" panose="020F0302020204030204" pitchFamily="34" charset="0"/>
                <a:ea typeface="Calibri Light" panose="020F0302020204030204" pitchFamily="34" charset="0"/>
                <a:cs typeface="Calibri Light" panose="020F0302020204030204" pitchFamily="34" charset="0"/>
              </a:rPr>
              <a:t> </a:t>
            </a:r>
            <a:r>
              <a:rPr lang="en-US" dirty="0" err="1">
                <a:latin typeface="Calibri Light" panose="020F0302020204030204" pitchFamily="34" charset="0"/>
                <a:ea typeface="Calibri Light" panose="020F0302020204030204" pitchFamily="34" charset="0"/>
                <a:cs typeface="Calibri Light" panose="020F0302020204030204" pitchFamily="34" charset="0"/>
              </a:rPr>
              <a:t>đạo</a:t>
            </a:r>
            <a:r>
              <a:rPr lang="en-US" dirty="0">
                <a:latin typeface="Calibri Light" panose="020F0302020204030204" pitchFamily="34" charset="0"/>
                <a:ea typeface="Calibri Light" panose="020F0302020204030204" pitchFamily="34" charset="0"/>
                <a:cs typeface="Calibri Light" panose="020F0302020204030204" pitchFamily="34" charset="0"/>
              </a:rPr>
              <a:t> </a:t>
            </a:r>
            <a:r>
              <a:rPr lang="en-US" dirty="0" err="1">
                <a:latin typeface="Calibri Light" panose="020F0302020204030204" pitchFamily="34" charset="0"/>
                <a:ea typeface="Calibri Light" panose="020F0302020204030204" pitchFamily="34" charset="0"/>
                <a:cs typeface="Calibri Light" panose="020F0302020204030204" pitchFamily="34" charset="0"/>
              </a:rPr>
              <a:t>chuyên</a:t>
            </a:r>
            <a:r>
              <a:rPr lang="en-US" dirty="0">
                <a:latin typeface="Calibri Light" panose="020F0302020204030204" pitchFamily="34" charset="0"/>
                <a:ea typeface="Calibri Light" panose="020F0302020204030204" pitchFamily="34" charset="0"/>
                <a:cs typeface="Calibri Light" panose="020F0302020204030204" pitchFamily="34" charset="0"/>
              </a:rPr>
              <a:t> </a:t>
            </a:r>
            <a:r>
              <a:rPr lang="en-US" dirty="0" err="1">
                <a:latin typeface="Calibri Light" panose="020F0302020204030204" pitchFamily="34" charset="0"/>
                <a:ea typeface="Calibri Light" panose="020F0302020204030204" pitchFamily="34" charset="0"/>
                <a:cs typeface="Calibri Light" panose="020F0302020204030204" pitchFamily="34" charset="0"/>
              </a:rPr>
              <a:t>môn</a:t>
            </a:r>
            <a:endParaRPr lang="en-US" dirty="0">
              <a:latin typeface="Calibri Light" panose="020F0302020204030204" pitchFamily="34" charset="0"/>
              <a:ea typeface="Calibri Light" panose="020F0302020204030204" pitchFamily="34" charset="0"/>
              <a:cs typeface="Calibri Light" panose="020F0302020204030204" pitchFamily="34" charset="0"/>
            </a:endParaRPr>
          </a:p>
          <a:p>
            <a:pPr marL="457200" lvl="1" indent="0" fontAlgn="base">
              <a:buNone/>
            </a:pPr>
            <a:r>
              <a:rPr lang="en-US"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GS. Trương Quang Bình </a:t>
            </a:r>
            <a:endParaRPr lang="en-US" sz="1600"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endParaRPr>
          </a:p>
          <a:p>
            <a:pPr marL="457200" lvl="1" indent="0" fontAlgn="base">
              <a:buNone/>
            </a:pPr>
            <a:r>
              <a:rPr lang="en-US"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TS. Lê Quan Anh Tuấn </a:t>
            </a:r>
          </a:p>
          <a:p>
            <a:pPr marL="457200" lvl="1" indent="0" fontAlgn="base">
              <a:buNone/>
            </a:pPr>
            <a:r>
              <a:rPr lang="en-US" dirty="0" err="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ThS</a:t>
            </a:r>
            <a:r>
              <a:rPr lang="en-US"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 Lê Nguyễn Thùy Khanh</a:t>
            </a:r>
          </a:p>
          <a:p>
            <a:pPr marL="457200" lvl="1" indent="0" fontAlgn="base">
              <a:buNone/>
            </a:pPr>
            <a:r>
              <a:rPr lang="en-US"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TS. Nguyễn Thị Hồng Minh</a:t>
            </a:r>
          </a:p>
        </p:txBody>
      </p:sp>
      <p:sp>
        <p:nvSpPr>
          <p:cNvPr id="6" name="Content Placeholder 2">
            <a:extLst>
              <a:ext uri="{FF2B5EF4-FFF2-40B4-BE49-F238E27FC236}">
                <a16:creationId xmlns:a16="http://schemas.microsoft.com/office/drawing/2014/main" id="{ECB5DEC1-2C4A-E38F-A050-DE97384AED93}"/>
              </a:ext>
            </a:extLst>
          </p:cNvPr>
          <p:cNvSpPr txBox="1">
            <a:spLocks/>
          </p:cNvSpPr>
          <p:nvPr/>
        </p:nvSpPr>
        <p:spPr>
          <a:xfrm>
            <a:off x="503129" y="3174812"/>
            <a:ext cx="4450676" cy="24582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US" dirty="0" err="1">
                <a:latin typeface="Calibri Light" panose="020F0302020204030204" pitchFamily="34" charset="0"/>
                <a:ea typeface="Calibri Light" panose="020F0302020204030204" pitchFamily="34" charset="0"/>
                <a:cs typeface="Calibri Light" panose="020F0302020204030204" pitchFamily="34" charset="0"/>
              </a:rPr>
              <a:t>Hỗ</a:t>
            </a:r>
            <a:r>
              <a:rPr lang="en-US" dirty="0">
                <a:latin typeface="Calibri Light" panose="020F0302020204030204" pitchFamily="34" charset="0"/>
                <a:ea typeface="Calibri Light" panose="020F0302020204030204" pitchFamily="34" charset="0"/>
                <a:cs typeface="Calibri Light" panose="020F0302020204030204" pitchFamily="34" charset="0"/>
              </a:rPr>
              <a:t> </a:t>
            </a:r>
            <a:r>
              <a:rPr lang="en-US" dirty="0" err="1">
                <a:latin typeface="Calibri Light" panose="020F0302020204030204" pitchFamily="34" charset="0"/>
                <a:ea typeface="Calibri Light" panose="020F0302020204030204" pitchFamily="34" charset="0"/>
                <a:cs typeface="Calibri Light" panose="020F0302020204030204" pitchFamily="34" charset="0"/>
              </a:rPr>
              <a:t>trợ</a:t>
            </a:r>
            <a:r>
              <a:rPr lang="en-US" dirty="0">
                <a:latin typeface="Calibri Light" panose="020F0302020204030204" pitchFamily="34" charset="0"/>
                <a:ea typeface="Calibri Light" panose="020F0302020204030204" pitchFamily="34" charset="0"/>
                <a:cs typeface="Calibri Light" panose="020F0302020204030204" pitchFamily="34" charset="0"/>
              </a:rPr>
              <a:t> </a:t>
            </a:r>
            <a:r>
              <a:rPr lang="en-US" dirty="0" err="1">
                <a:latin typeface="Calibri Light" panose="020F0302020204030204" pitchFamily="34" charset="0"/>
                <a:ea typeface="Calibri Light" panose="020F0302020204030204" pitchFamily="34" charset="0"/>
                <a:cs typeface="Calibri Light" panose="020F0302020204030204" pitchFamily="34" charset="0"/>
              </a:rPr>
              <a:t>chuyên</a:t>
            </a:r>
            <a:r>
              <a:rPr lang="en-US" dirty="0">
                <a:latin typeface="Calibri Light" panose="020F0302020204030204" pitchFamily="34" charset="0"/>
                <a:ea typeface="Calibri Light" panose="020F0302020204030204" pitchFamily="34" charset="0"/>
                <a:cs typeface="Calibri Light" panose="020F0302020204030204" pitchFamily="34" charset="0"/>
              </a:rPr>
              <a:t> </a:t>
            </a:r>
            <a:r>
              <a:rPr lang="en-US" dirty="0" err="1">
                <a:latin typeface="Calibri Light" panose="020F0302020204030204" pitchFamily="34" charset="0"/>
                <a:ea typeface="Calibri Light" panose="020F0302020204030204" pitchFamily="34" charset="0"/>
                <a:cs typeface="Calibri Light" panose="020F0302020204030204" pitchFamily="34" charset="0"/>
              </a:rPr>
              <a:t>môn</a:t>
            </a:r>
            <a:r>
              <a:rPr lang="en-US" dirty="0">
                <a:latin typeface="Calibri Light" panose="020F0302020204030204" pitchFamily="34" charset="0"/>
                <a:ea typeface="Calibri Light" panose="020F0302020204030204" pitchFamily="34" charset="0"/>
                <a:cs typeface="Calibri Light" panose="020F0302020204030204" pitchFamily="34" charset="0"/>
              </a:rPr>
              <a:t> Lâm </a:t>
            </a:r>
            <a:r>
              <a:rPr lang="en-US" dirty="0" err="1">
                <a:latin typeface="Calibri Light" panose="020F0302020204030204" pitchFamily="34" charset="0"/>
                <a:ea typeface="Calibri Light" panose="020F0302020204030204" pitchFamily="34" charset="0"/>
                <a:cs typeface="Calibri Light" panose="020F0302020204030204" pitchFamily="34" charset="0"/>
              </a:rPr>
              <a:t>sàng</a:t>
            </a:r>
            <a:endParaRPr lang="en-US" dirty="0">
              <a:latin typeface="Calibri Light" panose="020F0302020204030204" pitchFamily="34" charset="0"/>
              <a:ea typeface="Calibri Light" panose="020F0302020204030204" pitchFamily="34" charset="0"/>
              <a:cs typeface="Calibri Light" panose="020F0302020204030204" pitchFamily="34" charset="0"/>
            </a:endParaRPr>
          </a:p>
          <a:p>
            <a:pPr marL="457200" lvl="1" indent="0" fontAlgn="base">
              <a:buNone/>
            </a:pPr>
            <a:r>
              <a:rPr lang="en-US"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TS. Bùi Thị </a:t>
            </a:r>
            <a:r>
              <a:rPr lang="en-US" dirty="0" err="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Hạnh</a:t>
            </a:r>
            <a:r>
              <a:rPr lang="en-US"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 Duyên </a:t>
            </a:r>
          </a:p>
          <a:p>
            <a:pPr marL="457200" lvl="1" indent="0" fontAlgn="base">
              <a:buNone/>
            </a:pPr>
            <a:r>
              <a:rPr lang="en-US"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TS. Phan Thái Sơn </a:t>
            </a:r>
          </a:p>
          <a:p>
            <a:pPr marL="457200" lvl="1" indent="0" fontAlgn="base">
              <a:buNone/>
            </a:pPr>
            <a:r>
              <a:rPr lang="en-US"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TS. Huỳnh Minh Tuấn</a:t>
            </a:r>
          </a:p>
          <a:p>
            <a:pPr marL="457200" lvl="1" indent="0" fontAlgn="base">
              <a:buNone/>
            </a:pPr>
            <a:r>
              <a:rPr lang="en-US"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CN. </a:t>
            </a:r>
            <a:r>
              <a:rPr lang="en-US" dirty="0" err="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Tạ</a:t>
            </a:r>
            <a:r>
              <a:rPr lang="en-US"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 Thị Thanh Trúc </a:t>
            </a:r>
          </a:p>
          <a:p>
            <a:pPr marL="457200" lvl="1" indent="0" fontAlgn="base">
              <a:buNone/>
            </a:pPr>
            <a:r>
              <a:rPr lang="en-US" dirty="0" err="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ThS</a:t>
            </a:r>
            <a:r>
              <a:rPr lang="en-US"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 Trịnh Thị Thoa </a:t>
            </a:r>
          </a:p>
          <a:p>
            <a:pPr indent="0" fontAlgn="base">
              <a:buFont typeface="Arial" panose="020B0604020202020204" pitchFamily="34" charset="0"/>
              <a:buNone/>
            </a:pPr>
            <a:endParaRPr lang="en-US"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Content Placeholder 2">
            <a:extLst>
              <a:ext uri="{FF2B5EF4-FFF2-40B4-BE49-F238E27FC236}">
                <a16:creationId xmlns:a16="http://schemas.microsoft.com/office/drawing/2014/main" id="{83F5E885-7E87-2023-1EDC-FD445B0A3C4F}"/>
              </a:ext>
            </a:extLst>
          </p:cNvPr>
          <p:cNvSpPr txBox="1">
            <a:spLocks/>
          </p:cNvSpPr>
          <p:nvPr/>
        </p:nvSpPr>
        <p:spPr>
          <a:xfrm>
            <a:off x="6424003" y="1549516"/>
            <a:ext cx="5139608" cy="1603375"/>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300" dirty="0" err="1">
                <a:latin typeface="Calibri Light" panose="020F0302020204030204" pitchFamily="34" charset="0"/>
                <a:ea typeface="Calibri Light" panose="020F0302020204030204" pitchFamily="34" charset="0"/>
                <a:cs typeface="Calibri Light" panose="020F0302020204030204" pitchFamily="34" charset="0"/>
              </a:rPr>
              <a:t>Xét</a:t>
            </a:r>
            <a:r>
              <a:rPr lang="en-US" sz="3300" dirty="0">
                <a:latin typeface="Calibri Light" panose="020F0302020204030204" pitchFamily="34" charset="0"/>
                <a:ea typeface="Calibri Light" panose="020F0302020204030204" pitchFamily="34" charset="0"/>
                <a:cs typeface="Calibri Light" panose="020F0302020204030204" pitchFamily="34" charset="0"/>
              </a:rPr>
              <a:t> </a:t>
            </a:r>
            <a:r>
              <a:rPr lang="en-US" sz="3300" dirty="0" err="1">
                <a:latin typeface="Calibri Light" panose="020F0302020204030204" pitchFamily="34" charset="0"/>
                <a:ea typeface="Calibri Light" panose="020F0302020204030204" pitchFamily="34" charset="0"/>
                <a:cs typeface="Calibri Light" panose="020F0302020204030204" pitchFamily="34" charset="0"/>
              </a:rPr>
              <a:t>nghiệm</a:t>
            </a:r>
            <a:r>
              <a:rPr lang="en-US" sz="3300" dirty="0">
                <a:latin typeface="Calibri Light" panose="020F0302020204030204" pitchFamily="34" charset="0"/>
                <a:ea typeface="Calibri Light" panose="020F0302020204030204" pitchFamily="34" charset="0"/>
                <a:cs typeface="Calibri Light" panose="020F0302020204030204" pitchFamily="34" charset="0"/>
              </a:rPr>
              <a:t> </a:t>
            </a:r>
            <a:r>
              <a:rPr lang="en-US" sz="3300" dirty="0" err="1">
                <a:latin typeface="Calibri Light" panose="020F0302020204030204" pitchFamily="34" charset="0"/>
                <a:ea typeface="Calibri Light" panose="020F0302020204030204" pitchFamily="34" charset="0"/>
                <a:cs typeface="Calibri Light" panose="020F0302020204030204" pitchFamily="34" charset="0"/>
              </a:rPr>
              <a:t>sàng</a:t>
            </a:r>
            <a:r>
              <a:rPr lang="en-US" sz="3300" dirty="0">
                <a:latin typeface="Calibri Light" panose="020F0302020204030204" pitchFamily="34" charset="0"/>
                <a:ea typeface="Calibri Light" panose="020F0302020204030204" pitchFamily="34" charset="0"/>
                <a:cs typeface="Calibri Light" panose="020F0302020204030204" pitchFamily="34" charset="0"/>
              </a:rPr>
              <a:t> </a:t>
            </a:r>
            <a:r>
              <a:rPr lang="en-US" sz="3300" dirty="0" err="1">
                <a:latin typeface="Calibri Light" panose="020F0302020204030204" pitchFamily="34" charset="0"/>
                <a:ea typeface="Calibri Light" panose="020F0302020204030204" pitchFamily="34" charset="0"/>
                <a:cs typeface="Calibri Light" panose="020F0302020204030204" pitchFamily="34" charset="0"/>
              </a:rPr>
              <a:t>lọc</a:t>
            </a:r>
            <a:r>
              <a:rPr lang="en-US" sz="3300" dirty="0">
                <a:latin typeface="Calibri Light" panose="020F0302020204030204" pitchFamily="34" charset="0"/>
                <a:ea typeface="Calibri Light" panose="020F0302020204030204" pitchFamily="34" charset="0"/>
                <a:cs typeface="Calibri Light" panose="020F0302020204030204" pitchFamily="34" charset="0"/>
              </a:rPr>
              <a:t> CRE</a:t>
            </a:r>
          </a:p>
          <a:p>
            <a:pPr marL="457200" lvl="1" indent="0" fontAlgn="base">
              <a:lnSpc>
                <a:spcPct val="110000"/>
              </a:lnSpc>
              <a:buNone/>
            </a:pPr>
            <a:r>
              <a:rPr lang="en-US" sz="2800" dirty="0" err="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ThS</a:t>
            </a:r>
            <a:r>
              <a:rPr lang="en-US" sz="2800"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 Lương Hồng Loan</a:t>
            </a:r>
          </a:p>
          <a:p>
            <a:pPr marL="457200" lvl="1" indent="0" fontAlgn="base">
              <a:lnSpc>
                <a:spcPct val="110000"/>
              </a:lnSpc>
              <a:buNone/>
            </a:pPr>
            <a:r>
              <a:rPr lang="en-US" sz="2800" dirty="0" err="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ThS</a:t>
            </a:r>
            <a:r>
              <a:rPr lang="en-US" sz="2800"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 Nguyễn Vũ Hoàng Yến</a:t>
            </a:r>
          </a:p>
          <a:p>
            <a:pPr marL="457200" lvl="1" indent="0" fontAlgn="base">
              <a:lnSpc>
                <a:spcPct val="110000"/>
              </a:lnSpc>
              <a:buNone/>
            </a:pPr>
            <a:r>
              <a:rPr lang="en-US" sz="2800" dirty="0" err="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Cộng</a:t>
            </a:r>
            <a:r>
              <a:rPr lang="en-US" sz="2800"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 </a:t>
            </a:r>
            <a:r>
              <a:rPr lang="en-US" sz="2800" dirty="0" err="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tác</a:t>
            </a:r>
            <a:r>
              <a:rPr lang="en-US" sz="2800"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 </a:t>
            </a:r>
            <a:r>
              <a:rPr lang="en-US" sz="2800" dirty="0" err="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viên</a:t>
            </a:r>
            <a:endParaRPr lang="en-US" sz="2800"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8" name="Title 1">
            <a:extLst>
              <a:ext uri="{FF2B5EF4-FFF2-40B4-BE49-F238E27FC236}">
                <a16:creationId xmlns:a16="http://schemas.microsoft.com/office/drawing/2014/main" id="{1D91D45E-828D-F2CB-A3D7-635C87414E23}"/>
              </a:ext>
            </a:extLst>
          </p:cNvPr>
          <p:cNvSpPr>
            <a:spLocks noGrp="1"/>
          </p:cNvSpPr>
          <p:nvPr>
            <p:ph type="title"/>
          </p:nvPr>
        </p:nvSpPr>
        <p:spPr>
          <a:xfrm>
            <a:off x="6375345" y="3263023"/>
            <a:ext cx="5487444" cy="815695"/>
          </a:xfrm>
        </p:spPr>
        <p:txBody>
          <a:bodyPr/>
          <a:lstStyle/>
          <a:p>
            <a:r>
              <a:rPr lang="en-US" sz="2800">
                <a:latin typeface="Calibri Light" panose="020F0302020204030204" pitchFamily="34" charset="0"/>
                <a:ea typeface="Calibri Light" panose="020F0302020204030204" pitchFamily="34" charset="0"/>
                <a:cs typeface="Calibri Light" panose="020F0302020204030204" pitchFamily="34" charset="0"/>
              </a:rPr>
              <a:t>Patient consent &amp; lấy mẫu: </a:t>
            </a:r>
            <a:r>
              <a:rPr lang="en-US" sz="240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team ICU</a:t>
            </a:r>
          </a:p>
        </p:txBody>
      </p:sp>
      <p:sp>
        <p:nvSpPr>
          <p:cNvPr id="9" name="Title 1">
            <a:extLst>
              <a:ext uri="{FF2B5EF4-FFF2-40B4-BE49-F238E27FC236}">
                <a16:creationId xmlns:a16="http://schemas.microsoft.com/office/drawing/2014/main" id="{6742DB1B-BD83-56D4-7834-A39A3FD4CF6C}"/>
              </a:ext>
            </a:extLst>
          </p:cNvPr>
          <p:cNvSpPr txBox="1">
            <a:spLocks/>
          </p:cNvSpPr>
          <p:nvPr/>
        </p:nvSpPr>
        <p:spPr>
          <a:xfrm>
            <a:off x="6375345" y="3876014"/>
            <a:ext cx="5139608" cy="7876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a:latin typeface="Calibri Light" panose="020F0302020204030204" pitchFamily="34" charset="0"/>
                <a:ea typeface="Calibri Light" panose="020F0302020204030204" pitchFamily="34" charset="0"/>
                <a:cs typeface="Calibri Light" panose="020F0302020204030204" pitchFamily="34" charset="0"/>
              </a:rPr>
              <a:t>Vận chuyển mẫu: </a:t>
            </a:r>
            <a:r>
              <a:rPr lang="en-US" sz="240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Cộng tác viên</a:t>
            </a:r>
          </a:p>
        </p:txBody>
      </p:sp>
      <p:sp>
        <p:nvSpPr>
          <p:cNvPr id="10" name="Title 1">
            <a:extLst>
              <a:ext uri="{FF2B5EF4-FFF2-40B4-BE49-F238E27FC236}">
                <a16:creationId xmlns:a16="http://schemas.microsoft.com/office/drawing/2014/main" id="{CAB26A19-BAA5-8B43-B43A-55C52098952C}"/>
              </a:ext>
            </a:extLst>
          </p:cNvPr>
          <p:cNvSpPr txBox="1">
            <a:spLocks/>
          </p:cNvSpPr>
          <p:nvPr/>
        </p:nvSpPr>
        <p:spPr>
          <a:xfrm>
            <a:off x="6375345" y="4489005"/>
            <a:ext cx="5139608" cy="7876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a:latin typeface="Calibri Light" panose="020F0302020204030204" pitchFamily="34" charset="0"/>
                <a:ea typeface="Calibri Light" panose="020F0302020204030204" pitchFamily="34" charset="0"/>
                <a:cs typeface="Calibri Light" panose="020F0302020204030204" pitchFamily="34" charset="0"/>
              </a:rPr>
              <a:t>Giám sát và Can thiệp: </a:t>
            </a:r>
            <a:r>
              <a:rPr lang="en-US" sz="240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team KSNK</a:t>
            </a:r>
          </a:p>
        </p:txBody>
      </p:sp>
      <p:sp>
        <p:nvSpPr>
          <p:cNvPr id="12" name="Content Placeholder 2">
            <a:extLst>
              <a:ext uri="{FF2B5EF4-FFF2-40B4-BE49-F238E27FC236}">
                <a16:creationId xmlns:a16="http://schemas.microsoft.com/office/drawing/2014/main" id="{B46D3221-A294-7CA1-3AF6-4D0B8F417C55}"/>
              </a:ext>
            </a:extLst>
          </p:cNvPr>
          <p:cNvSpPr txBox="1">
            <a:spLocks/>
          </p:cNvSpPr>
          <p:nvPr/>
        </p:nvSpPr>
        <p:spPr>
          <a:xfrm>
            <a:off x="6375345" y="5308484"/>
            <a:ext cx="5139608" cy="16033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Calibri Light" panose="020F0302020204030204" pitchFamily="34" charset="0"/>
                <a:ea typeface="Calibri Light" panose="020F0302020204030204" pitchFamily="34" charset="0"/>
                <a:cs typeface="Calibri Light" panose="020F0302020204030204" pitchFamily="34" charset="0"/>
              </a:rPr>
              <a:t>Quản </a:t>
            </a:r>
            <a:r>
              <a:rPr lang="en-US" dirty="0" err="1">
                <a:latin typeface="Calibri Light" panose="020F0302020204030204" pitchFamily="34" charset="0"/>
                <a:ea typeface="Calibri Light" panose="020F0302020204030204" pitchFamily="34" charset="0"/>
                <a:cs typeface="Calibri Light" panose="020F0302020204030204" pitchFamily="34" charset="0"/>
              </a:rPr>
              <a:t>lý</a:t>
            </a:r>
            <a:r>
              <a:rPr lang="en-US" dirty="0">
                <a:latin typeface="Calibri Light" panose="020F0302020204030204" pitchFamily="34" charset="0"/>
                <a:ea typeface="Calibri Light" panose="020F0302020204030204" pitchFamily="34" charset="0"/>
                <a:cs typeface="Calibri Light" panose="020F0302020204030204" pitchFamily="34" charset="0"/>
              </a:rPr>
              <a:t> </a:t>
            </a:r>
            <a:r>
              <a:rPr lang="en-US" dirty="0" err="1">
                <a:latin typeface="Calibri Light" panose="020F0302020204030204" pitchFamily="34" charset="0"/>
                <a:ea typeface="Calibri Light" panose="020F0302020204030204" pitchFamily="34" charset="0"/>
                <a:cs typeface="Calibri Light" panose="020F0302020204030204" pitchFamily="34" charset="0"/>
              </a:rPr>
              <a:t>dữ</a:t>
            </a:r>
            <a:r>
              <a:rPr lang="en-US" dirty="0">
                <a:latin typeface="Calibri Light" panose="020F0302020204030204" pitchFamily="34" charset="0"/>
                <a:ea typeface="Calibri Light" panose="020F0302020204030204" pitchFamily="34" charset="0"/>
                <a:cs typeface="Calibri Light" panose="020F0302020204030204" pitchFamily="34" charset="0"/>
              </a:rPr>
              <a:t> </a:t>
            </a:r>
            <a:r>
              <a:rPr lang="en-US" dirty="0" err="1">
                <a:latin typeface="Calibri Light" panose="020F0302020204030204" pitchFamily="34" charset="0"/>
                <a:ea typeface="Calibri Light" panose="020F0302020204030204" pitchFamily="34" charset="0"/>
                <a:cs typeface="Calibri Light" panose="020F0302020204030204" pitchFamily="34" charset="0"/>
              </a:rPr>
              <a:t>liệu</a:t>
            </a:r>
            <a:endParaRPr lang="en-US" dirty="0">
              <a:latin typeface="Calibri Light" panose="020F0302020204030204" pitchFamily="34" charset="0"/>
              <a:ea typeface="Calibri Light" panose="020F0302020204030204" pitchFamily="34" charset="0"/>
              <a:cs typeface="Calibri Light" panose="020F0302020204030204" pitchFamily="34" charset="0"/>
            </a:endParaRPr>
          </a:p>
          <a:p>
            <a:pPr marL="457200" lvl="1" indent="0" fontAlgn="base">
              <a:lnSpc>
                <a:spcPct val="110000"/>
              </a:lnSpc>
              <a:buNone/>
            </a:pPr>
            <a:r>
              <a:rPr lang="en-US"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TS. Huỳnh Minh Tuấn</a:t>
            </a:r>
          </a:p>
          <a:p>
            <a:pPr marL="457200" lvl="1" indent="0" fontAlgn="base">
              <a:lnSpc>
                <a:spcPct val="110000"/>
              </a:lnSpc>
              <a:buNone/>
            </a:pPr>
            <a:r>
              <a:rPr lang="en-US" dirty="0" err="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ThS</a:t>
            </a:r>
            <a:r>
              <a:rPr lang="en-US"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 Phạm Thị Lan</a:t>
            </a:r>
          </a:p>
        </p:txBody>
      </p:sp>
      <p:sp>
        <p:nvSpPr>
          <p:cNvPr id="13" name="Title 1">
            <a:extLst>
              <a:ext uri="{FF2B5EF4-FFF2-40B4-BE49-F238E27FC236}">
                <a16:creationId xmlns:a16="http://schemas.microsoft.com/office/drawing/2014/main" id="{E7DD8D2A-8D45-D0DB-6316-E7A81F05EC0E}"/>
              </a:ext>
            </a:extLst>
          </p:cNvPr>
          <p:cNvSpPr txBox="1">
            <a:spLocks/>
          </p:cNvSpPr>
          <p:nvPr/>
        </p:nvSpPr>
        <p:spPr>
          <a:xfrm>
            <a:off x="725465" y="9686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latin typeface="Calibri Light" panose="020F0302020204030204" pitchFamily="34" charset="0"/>
                <a:ea typeface="Calibri Light" panose="020F0302020204030204" pitchFamily="34" charset="0"/>
                <a:cs typeface="Calibri Light" panose="020F0302020204030204" pitchFamily="34" charset="0"/>
              </a:rPr>
              <a:t>Phân công nhiệm vụ</a:t>
            </a:r>
          </a:p>
        </p:txBody>
      </p:sp>
      <p:sp>
        <p:nvSpPr>
          <p:cNvPr id="14" name="Title 1">
            <a:extLst>
              <a:ext uri="{FF2B5EF4-FFF2-40B4-BE49-F238E27FC236}">
                <a16:creationId xmlns:a16="http://schemas.microsoft.com/office/drawing/2014/main" id="{F52ABED1-7F13-6B0D-015A-8083C5CB3A4A}"/>
              </a:ext>
            </a:extLst>
          </p:cNvPr>
          <p:cNvSpPr txBox="1">
            <a:spLocks/>
          </p:cNvSpPr>
          <p:nvPr/>
        </p:nvSpPr>
        <p:spPr>
          <a:xfrm>
            <a:off x="503129" y="5837128"/>
            <a:ext cx="5484312" cy="8267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err="1">
                <a:latin typeface="Calibri Light" panose="020F0302020204030204" pitchFamily="34" charset="0"/>
                <a:ea typeface="Calibri Light" panose="020F0302020204030204" pitchFamily="34" charset="0"/>
                <a:cs typeface="Calibri Light" panose="020F0302020204030204" pitchFamily="34" charset="0"/>
              </a:rPr>
              <a:t>Dược</a:t>
            </a:r>
            <a:r>
              <a:rPr lang="en-US" sz="2800" dirty="0">
                <a:latin typeface="Calibri Light" panose="020F0302020204030204" pitchFamily="34" charset="0"/>
                <a:ea typeface="Calibri Light" panose="020F0302020204030204" pitchFamily="34" charset="0"/>
                <a:cs typeface="Calibri Light" panose="020F0302020204030204" pitchFamily="34" charset="0"/>
              </a:rPr>
              <a:t>: </a:t>
            </a:r>
            <a:r>
              <a:rPr lang="en-US" sz="2400" dirty="0" err="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ThS</a:t>
            </a:r>
            <a:r>
              <a:rPr lang="en-US" sz="2400"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 Nguyễn </a:t>
            </a:r>
            <a:r>
              <a:rPr lang="en-US" sz="2400" dirty="0" err="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Trần</a:t>
            </a:r>
            <a:r>
              <a:rPr lang="en-US" sz="2400"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 Phương Minh</a:t>
            </a:r>
          </a:p>
          <a:p>
            <a:endParaRPr lang="en-US" sz="2400"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8257177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6A047-B5E1-49F5-98FD-E5B3603CB596}"/>
              </a:ext>
            </a:extLst>
          </p:cNvPr>
          <p:cNvSpPr>
            <a:spLocks noGrp="1"/>
          </p:cNvSpPr>
          <p:nvPr>
            <p:ph type="title"/>
          </p:nvPr>
        </p:nvSpPr>
        <p:spPr/>
        <p:txBody>
          <a:bodyPr/>
          <a:lstStyle/>
          <a:p>
            <a:r>
              <a:rPr lang="en-US" sz="5000" b="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2. Giáo dục &amp; Gắn kết</a:t>
            </a:r>
            <a:endParaRPr lang="en-US" sz="5000" b="1"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 name="Content Placeholder 2">
            <a:extLst>
              <a:ext uri="{FF2B5EF4-FFF2-40B4-BE49-F238E27FC236}">
                <a16:creationId xmlns:a16="http://schemas.microsoft.com/office/drawing/2014/main" id="{7414D0D1-D671-451A-99DD-E5AC2D130895}"/>
              </a:ext>
            </a:extLst>
          </p:cNvPr>
          <p:cNvSpPr>
            <a:spLocks noGrp="1"/>
          </p:cNvSpPr>
          <p:nvPr>
            <p:ph idx="1"/>
          </p:nvPr>
        </p:nvSpPr>
        <p:spPr>
          <a:xfrm>
            <a:off x="688365" y="1916112"/>
            <a:ext cx="6814159" cy="4351338"/>
          </a:xfrm>
        </p:spPr>
        <p:txBody>
          <a:bodyPr/>
          <a:lstStyle/>
          <a:p>
            <a:pPr algn="just"/>
            <a:r>
              <a:rPr lang="en-US" b="1">
                <a:latin typeface="Calibri Light" panose="020F0302020204030204" pitchFamily="34" charset="0"/>
                <a:ea typeface="Calibri Light" panose="020F0302020204030204" pitchFamily="34" charset="0"/>
                <a:cs typeface="Calibri Light" panose="020F0302020204030204" pitchFamily="34" charset="0"/>
              </a:rPr>
              <a:t>Đào tạo thường quy: </a:t>
            </a:r>
            <a:endParaRPr lang="en-US" b="1" dirty="0">
              <a:latin typeface="Calibri Light" panose="020F0302020204030204" pitchFamily="34" charset="0"/>
              <a:ea typeface="Calibri Light" panose="020F0302020204030204" pitchFamily="34" charset="0"/>
              <a:cs typeface="Calibri Light" panose="020F0302020204030204" pitchFamily="34" charset="0"/>
            </a:endParaRPr>
          </a:p>
          <a:p>
            <a:pPr marL="717550" indent="-358775" algn="just">
              <a:buFont typeface="Wingdings" panose="05000000000000000000" pitchFamily="2" charset="2"/>
              <a:buChar char="ü"/>
            </a:pPr>
            <a:r>
              <a:rPr lang="en-US" altLang="en-US">
                <a:latin typeface="Calibri Light" panose="020F0302020204030204" pitchFamily="34" charset="0"/>
                <a:ea typeface="Calibri Light" panose="020F0302020204030204" pitchFamily="34" charset="0"/>
                <a:cs typeface="Calibri Light" panose="020F0302020204030204" pitchFamily="34" charset="0"/>
              </a:rPr>
              <a:t>Sử dụng phương tiện phòng hộ cá nhân (</a:t>
            </a:r>
            <a:r>
              <a:rPr lang="en-US" altLang="en-US" dirty="0">
                <a:latin typeface="Calibri Light" panose="020F0302020204030204" pitchFamily="34" charset="0"/>
                <a:ea typeface="Calibri Light" panose="020F0302020204030204" pitchFamily="34" charset="0"/>
                <a:cs typeface="Calibri Light" panose="020F0302020204030204" pitchFamily="34" charset="0"/>
              </a:rPr>
              <a:t>PPE)</a:t>
            </a:r>
          </a:p>
          <a:p>
            <a:pPr marL="717550" indent="-358775" algn="just">
              <a:buFont typeface="Wingdings" panose="05000000000000000000" pitchFamily="2" charset="2"/>
              <a:buChar char="ü"/>
            </a:pPr>
            <a:r>
              <a:rPr lang="en-US" altLang="en-US">
                <a:latin typeface="Calibri Light" panose="020F0302020204030204" pitchFamily="34" charset="0"/>
                <a:ea typeface="Calibri Light" panose="020F0302020204030204" pitchFamily="34" charset="0"/>
                <a:cs typeface="Calibri Light" panose="020F0302020204030204" pitchFamily="34" charset="0"/>
              </a:rPr>
              <a:t>Thiết lập khu vực cách ly người bệnh đa kháng</a:t>
            </a:r>
            <a:endParaRPr lang="en-US" dirty="0">
              <a:latin typeface="Calibri Light" panose="020F0302020204030204" pitchFamily="34" charset="0"/>
              <a:ea typeface="Calibri Light" panose="020F0302020204030204" pitchFamily="34" charset="0"/>
              <a:cs typeface="Calibri Light" panose="020F0302020204030204" pitchFamily="34" charset="0"/>
            </a:endParaRPr>
          </a:p>
          <a:p>
            <a:pPr algn="just"/>
            <a:r>
              <a:rPr lang="en-US" b="1">
                <a:latin typeface="Calibri Light" panose="020F0302020204030204" pitchFamily="34" charset="0"/>
                <a:ea typeface="Calibri Light" panose="020F0302020204030204" pitchFamily="34" charset="0"/>
                <a:cs typeface="Calibri Light" panose="020F0302020204030204" pitchFamily="34" charset="0"/>
              </a:rPr>
              <a:t>Chiến dịch thay đổi thực hành</a:t>
            </a:r>
            <a:r>
              <a:rPr lang="en-US">
                <a:latin typeface="Calibri Light" panose="020F0302020204030204" pitchFamily="34" charset="0"/>
                <a:ea typeface="Calibri Light" panose="020F0302020204030204" pitchFamily="34" charset="0"/>
                <a:cs typeface="Calibri Light" panose="020F0302020204030204" pitchFamily="34" charset="0"/>
              </a:rPr>
              <a:t>: Poster, hướng dẫn nhắc nhở, vinh danh cá nhân/tập thể tuân thủ</a:t>
            </a:r>
            <a:endParaRPr lang="en-US" dirty="0">
              <a:latin typeface="Calibri Light" panose="020F0302020204030204" pitchFamily="34" charset="0"/>
              <a:ea typeface="Calibri Light" panose="020F0302020204030204" pitchFamily="34" charset="0"/>
              <a:cs typeface="Calibri Light" panose="020F0302020204030204" pitchFamily="34" charset="0"/>
            </a:endParaRPr>
          </a:p>
          <a:p>
            <a:endParaRPr lang="en-US" dirty="0"/>
          </a:p>
          <a:p>
            <a:endParaRPr lang="en-US" dirty="0"/>
          </a:p>
        </p:txBody>
      </p:sp>
      <p:pic>
        <p:nvPicPr>
          <p:cNvPr id="4" name="Picture 3" descr="A picture containing text&#10;&#10;Description generated with very high confidence">
            <a:extLst>
              <a:ext uri="{FF2B5EF4-FFF2-40B4-BE49-F238E27FC236}">
                <a16:creationId xmlns:a16="http://schemas.microsoft.com/office/drawing/2014/main" id="{6D44260F-CD08-446E-B843-AEDE2B04C3F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r="1058"/>
          <a:stretch/>
        </p:blipFill>
        <p:spPr>
          <a:xfrm>
            <a:off x="7502524" y="1241214"/>
            <a:ext cx="4689476" cy="5251661"/>
          </a:xfrm>
          <a:prstGeom prst="rect">
            <a:avLst/>
          </a:prstGeom>
        </p:spPr>
      </p:pic>
    </p:spTree>
    <p:extLst>
      <p:ext uri="{BB962C8B-B14F-4D97-AF65-F5344CB8AC3E}">
        <p14:creationId xmlns:p14="http://schemas.microsoft.com/office/powerpoint/2010/main" val="40282936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8DBFFA-126A-4717-9C50-EA3A966ED3F5}"/>
              </a:ext>
            </a:extLst>
          </p:cNvPr>
          <p:cNvSpPr>
            <a:spLocks noGrp="1"/>
          </p:cNvSpPr>
          <p:nvPr>
            <p:ph type="title"/>
          </p:nvPr>
        </p:nvSpPr>
        <p:spPr>
          <a:xfrm>
            <a:off x="838200" y="184805"/>
            <a:ext cx="10515600" cy="1505883"/>
          </a:xfrm>
        </p:spPr>
        <p:txBody>
          <a:bodyPr vert="horz" lIns="91440" tIns="45720" rIns="91440" bIns="45720" rtlCol="0" anchor="ctr">
            <a:normAutofit/>
          </a:bodyPr>
          <a:lstStyle/>
          <a:p>
            <a:r>
              <a:rPr lang="en-US" sz="5000" b="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3. Giám sát &amp; Sàng lọc</a:t>
            </a:r>
          </a:p>
        </p:txBody>
      </p:sp>
      <p:pic>
        <p:nvPicPr>
          <p:cNvPr id="8" name="Picture 7" descr="A diagram of a hospital bed&#10;&#10;AI-generated content may be incorrect.">
            <a:extLst>
              <a:ext uri="{FF2B5EF4-FFF2-40B4-BE49-F238E27FC236}">
                <a16:creationId xmlns:a16="http://schemas.microsoft.com/office/drawing/2014/main" id="{EED1FE75-02CC-E56A-FFB4-7392E1E2890A}"/>
              </a:ext>
            </a:extLst>
          </p:cNvPr>
          <p:cNvPicPr>
            <a:picLocks noChangeAspect="1"/>
          </p:cNvPicPr>
          <p:nvPr/>
        </p:nvPicPr>
        <p:blipFill>
          <a:blip r:embed="rId4"/>
          <a:stretch>
            <a:fillRect/>
          </a:stretch>
        </p:blipFill>
        <p:spPr>
          <a:xfrm>
            <a:off x="1508342" y="1412054"/>
            <a:ext cx="9695145" cy="5445946"/>
          </a:xfrm>
          <a:prstGeom prst="rect">
            <a:avLst/>
          </a:prstGeom>
        </p:spPr>
      </p:pic>
      <p:sp>
        <p:nvSpPr>
          <p:cNvPr id="3" name="Rectangle 1">
            <a:extLst>
              <a:ext uri="{FF2B5EF4-FFF2-40B4-BE49-F238E27FC236}">
                <a16:creationId xmlns:a16="http://schemas.microsoft.com/office/drawing/2014/main" id="{96793322-6E01-1973-7E8E-5BEB74407822}"/>
              </a:ext>
            </a:extLst>
          </p:cNvPr>
          <p:cNvSpPr>
            <a:spLocks noChangeArrowheads="1"/>
          </p:cNvSpPr>
          <p:nvPr/>
        </p:nvSpPr>
        <p:spPr bwMode="auto">
          <a:xfrm>
            <a:off x="488442" y="5167310"/>
            <a:ext cx="3264213" cy="1661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accent2"/>
              </a:buClr>
              <a:buSzPct val="75000"/>
              <a:buFont typeface="Wingdings 2" panose="05020102010507070707" pitchFamily="18" charset="2"/>
              <a:buChar char="Ä"/>
              <a:defRPr sz="3200">
                <a:solidFill>
                  <a:schemeClr val="tx1"/>
                </a:solidFill>
                <a:latin typeface="Arial Narrow" panose="020B0606020202030204" pitchFamily="34" charset="0"/>
              </a:defRPr>
            </a:lvl1pPr>
            <a:lvl2pPr marL="742950" indent="-285750">
              <a:spcBef>
                <a:spcPct val="20000"/>
              </a:spcBef>
              <a:buClr>
                <a:schemeClr val="accent2"/>
              </a:buClr>
              <a:buSzPct val="80000"/>
              <a:buFont typeface="Wingdings" panose="05000000000000000000" pitchFamily="2" charset="2"/>
              <a:buChar char="n"/>
              <a:defRPr sz="2800">
                <a:solidFill>
                  <a:schemeClr val="tx1"/>
                </a:solidFill>
                <a:latin typeface="Arial Narrow" panose="020B0606020202030204" pitchFamily="34" charset="0"/>
              </a:defRPr>
            </a:lvl2pPr>
            <a:lvl3pPr marL="1143000" indent="-228600">
              <a:spcBef>
                <a:spcPct val="20000"/>
              </a:spcBef>
              <a:buClr>
                <a:schemeClr val="accent2"/>
              </a:buClr>
              <a:buSzPct val="75000"/>
              <a:buFont typeface="Wingdings" panose="05000000000000000000" pitchFamily="2" charset="2"/>
              <a:buChar char="u"/>
              <a:defRPr sz="2400">
                <a:solidFill>
                  <a:schemeClr val="tx1"/>
                </a:solidFill>
                <a:latin typeface="Arial Narrow" panose="020B0606020202030204" pitchFamily="34" charset="0"/>
              </a:defRPr>
            </a:lvl3pPr>
            <a:lvl4pPr marL="1600200" indent="-228600">
              <a:spcBef>
                <a:spcPct val="20000"/>
              </a:spcBef>
              <a:buClr>
                <a:schemeClr val="accent2"/>
              </a:buClr>
              <a:buSzPct val="65000"/>
              <a:buFont typeface="Monotype Sorts"/>
              <a:buChar char="l"/>
              <a:defRPr sz="2000">
                <a:solidFill>
                  <a:schemeClr val="tx1"/>
                </a:solidFill>
                <a:latin typeface="Arial Narrow" panose="020B0606020202030204" pitchFamily="34" charset="0"/>
              </a:defRPr>
            </a:lvl4pPr>
            <a:lvl5pPr marL="2057400" indent="-228600">
              <a:spcBef>
                <a:spcPct val="20000"/>
              </a:spcBef>
              <a:buClr>
                <a:schemeClr val="folHlink"/>
              </a:buClr>
              <a:buSzPct val="10000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Clr>
                <a:schemeClr val="folHlink"/>
              </a:buClr>
              <a:buSzPct val="10000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Clr>
                <a:schemeClr val="folHlink"/>
              </a:buClr>
              <a:buSzPct val="10000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Clr>
                <a:schemeClr val="folHlink"/>
              </a:buClr>
              <a:buSzPct val="10000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Clr>
                <a:schemeClr val="folHlink"/>
              </a:buClr>
              <a:buSzPct val="100000"/>
              <a:buChar char="»"/>
              <a:defRPr sz="2000">
                <a:solidFill>
                  <a:schemeClr val="tx1"/>
                </a:solidFill>
                <a:latin typeface="Arial Narrow" panose="020B0606020202030204" pitchFamily="34" charset="0"/>
              </a:defRPr>
            </a:lvl9pPr>
          </a:lstStyle>
          <a:p>
            <a:pPr algn="ctr">
              <a:spcBef>
                <a:spcPct val="0"/>
              </a:spcBef>
              <a:buClrTx/>
              <a:buSzTx/>
              <a:buFontTx/>
              <a:buNone/>
            </a:pPr>
            <a:r>
              <a:rPr lang="en-US" altLang="en-US" sz="2200" b="1" dirty="0" err="1">
                <a:latin typeface="Calibri Light" panose="020F0302020204030204" pitchFamily="34" charset="0"/>
                <a:ea typeface="Calibri Light" panose="020F0302020204030204" pitchFamily="34" charset="0"/>
                <a:cs typeface="Calibri Light" panose="020F0302020204030204" pitchFamily="34" charset="0"/>
              </a:rPr>
              <a:t>Gói</a:t>
            </a:r>
            <a:r>
              <a:rPr lang="en-US" altLang="en-US" sz="2200" b="1" dirty="0">
                <a:latin typeface="Calibri Light" panose="020F0302020204030204" pitchFamily="34" charset="0"/>
                <a:ea typeface="Calibri Light" panose="020F0302020204030204" pitchFamily="34" charset="0"/>
                <a:cs typeface="Calibri Light" panose="020F0302020204030204" pitchFamily="34" charset="0"/>
              </a:rPr>
              <a:t> </a:t>
            </a:r>
            <a:r>
              <a:rPr lang="en-US" altLang="en-US" sz="2200" b="1" dirty="0" err="1">
                <a:latin typeface="Calibri Light" panose="020F0302020204030204" pitchFamily="34" charset="0"/>
                <a:ea typeface="Calibri Light" panose="020F0302020204030204" pitchFamily="34" charset="0"/>
                <a:cs typeface="Calibri Light" panose="020F0302020204030204" pitchFamily="34" charset="0"/>
              </a:rPr>
              <a:t>phòng</a:t>
            </a:r>
            <a:r>
              <a:rPr lang="en-US" altLang="en-US" sz="2200" b="1" dirty="0">
                <a:latin typeface="Calibri Light" panose="020F0302020204030204" pitchFamily="34" charset="0"/>
                <a:ea typeface="Calibri Light" panose="020F0302020204030204" pitchFamily="34" charset="0"/>
                <a:cs typeface="Calibri Light" panose="020F0302020204030204" pitchFamily="34" charset="0"/>
              </a:rPr>
              <a:t> </a:t>
            </a:r>
            <a:r>
              <a:rPr lang="en-US" altLang="en-US" sz="2200" b="1" dirty="0" err="1">
                <a:latin typeface="Calibri Light" panose="020F0302020204030204" pitchFamily="34" charset="0"/>
                <a:ea typeface="Calibri Light" panose="020F0302020204030204" pitchFamily="34" charset="0"/>
                <a:cs typeface="Calibri Light" panose="020F0302020204030204" pitchFamily="34" charset="0"/>
              </a:rPr>
              <a:t>ngừa</a:t>
            </a:r>
            <a:endParaRPr lang="en-US" altLang="en-US" sz="2200" b="1" dirty="0">
              <a:latin typeface="Calibri Light" panose="020F0302020204030204" pitchFamily="34" charset="0"/>
              <a:ea typeface="Calibri Light" panose="020F0302020204030204" pitchFamily="34" charset="0"/>
              <a:cs typeface="Calibri Light" panose="020F0302020204030204" pitchFamily="34" charset="0"/>
            </a:endParaRPr>
          </a:p>
          <a:p>
            <a:pPr marL="342900" indent="-342900">
              <a:spcBef>
                <a:spcPct val="0"/>
              </a:spcBef>
              <a:buClrTx/>
              <a:buSzTx/>
              <a:buFontTx/>
              <a:buChar char="-"/>
            </a:pPr>
            <a:r>
              <a:rPr lang="en-US" altLang="en-US" sz="2000" dirty="0" err="1">
                <a:latin typeface="Calibri Light" panose="020F0302020204030204" pitchFamily="34" charset="0"/>
                <a:ea typeface="Calibri Light" panose="020F0302020204030204" pitchFamily="34" charset="0"/>
                <a:cs typeface="Calibri Light" panose="020F0302020204030204" pitchFamily="34" charset="0"/>
              </a:rPr>
              <a:t>Vệ</a:t>
            </a:r>
            <a:r>
              <a:rPr lang="en-US" altLang="en-US" sz="2000" dirty="0">
                <a:latin typeface="Calibri Light" panose="020F0302020204030204" pitchFamily="34" charset="0"/>
                <a:ea typeface="Calibri Light" panose="020F0302020204030204" pitchFamily="34" charset="0"/>
                <a:cs typeface="Calibri Light" panose="020F0302020204030204" pitchFamily="34" charset="0"/>
              </a:rPr>
              <a:t> </a:t>
            </a:r>
            <a:r>
              <a:rPr lang="en-US" altLang="en-US" sz="2000" dirty="0" err="1">
                <a:latin typeface="Calibri Light" panose="020F0302020204030204" pitchFamily="34" charset="0"/>
                <a:ea typeface="Calibri Light" panose="020F0302020204030204" pitchFamily="34" charset="0"/>
                <a:cs typeface="Calibri Light" panose="020F0302020204030204" pitchFamily="34" charset="0"/>
              </a:rPr>
              <a:t>sinh</a:t>
            </a:r>
            <a:r>
              <a:rPr lang="en-US" altLang="en-US" sz="2000" dirty="0">
                <a:latin typeface="Calibri Light" panose="020F0302020204030204" pitchFamily="34" charset="0"/>
                <a:ea typeface="Calibri Light" panose="020F0302020204030204" pitchFamily="34" charset="0"/>
                <a:cs typeface="Calibri Light" panose="020F0302020204030204" pitchFamily="34" charset="0"/>
              </a:rPr>
              <a:t> </a:t>
            </a:r>
            <a:r>
              <a:rPr lang="en-US" altLang="en-US" sz="2000" dirty="0" err="1">
                <a:latin typeface="Calibri Light" panose="020F0302020204030204" pitchFamily="34" charset="0"/>
                <a:ea typeface="Calibri Light" panose="020F0302020204030204" pitchFamily="34" charset="0"/>
                <a:cs typeface="Calibri Light" panose="020F0302020204030204" pitchFamily="34" charset="0"/>
              </a:rPr>
              <a:t>tay</a:t>
            </a:r>
            <a:endParaRPr lang="en-US" altLang="en-US" sz="2000" dirty="0">
              <a:latin typeface="Calibri Light" panose="020F0302020204030204" pitchFamily="34" charset="0"/>
              <a:ea typeface="Calibri Light" panose="020F0302020204030204" pitchFamily="34" charset="0"/>
              <a:cs typeface="Calibri Light" panose="020F0302020204030204" pitchFamily="34" charset="0"/>
            </a:endParaRPr>
          </a:p>
          <a:p>
            <a:pPr marL="342900" indent="-342900">
              <a:spcBef>
                <a:spcPct val="0"/>
              </a:spcBef>
              <a:buClrTx/>
              <a:buSzTx/>
              <a:buFontTx/>
              <a:buChar char="-"/>
            </a:pPr>
            <a:r>
              <a:rPr lang="en-US" altLang="en-US" sz="2000" dirty="0" err="1">
                <a:latin typeface="Calibri Light" panose="020F0302020204030204" pitchFamily="34" charset="0"/>
                <a:ea typeface="Calibri Light" panose="020F0302020204030204" pitchFamily="34" charset="0"/>
                <a:cs typeface="Calibri Light" panose="020F0302020204030204" pitchFamily="34" charset="0"/>
              </a:rPr>
              <a:t>Cách</a:t>
            </a:r>
            <a:r>
              <a:rPr lang="en-US" altLang="en-US" sz="2000" dirty="0">
                <a:latin typeface="Calibri Light" panose="020F0302020204030204" pitchFamily="34" charset="0"/>
                <a:ea typeface="Calibri Light" panose="020F0302020204030204" pitchFamily="34" charset="0"/>
                <a:cs typeface="Calibri Light" panose="020F0302020204030204" pitchFamily="34" charset="0"/>
              </a:rPr>
              <a:t> </a:t>
            </a:r>
            <a:r>
              <a:rPr lang="en-US" altLang="en-US" sz="2000" dirty="0" err="1">
                <a:latin typeface="Calibri Light" panose="020F0302020204030204" pitchFamily="34" charset="0"/>
                <a:ea typeface="Calibri Light" panose="020F0302020204030204" pitchFamily="34" charset="0"/>
                <a:cs typeface="Calibri Light" panose="020F0302020204030204" pitchFamily="34" charset="0"/>
              </a:rPr>
              <a:t>ly</a:t>
            </a:r>
            <a:r>
              <a:rPr lang="en-US" altLang="en-US" sz="2000" dirty="0">
                <a:latin typeface="Calibri Light" panose="020F0302020204030204" pitchFamily="34" charset="0"/>
                <a:ea typeface="Calibri Light" panose="020F0302020204030204" pitchFamily="34" charset="0"/>
                <a:cs typeface="Calibri Light" panose="020F0302020204030204" pitchFamily="34" charset="0"/>
              </a:rPr>
              <a:t>/cohort</a:t>
            </a:r>
          </a:p>
          <a:p>
            <a:pPr marL="342900" indent="-342900">
              <a:spcBef>
                <a:spcPct val="0"/>
              </a:spcBef>
              <a:buClrTx/>
              <a:buSzTx/>
              <a:buFontTx/>
              <a:buChar char="-"/>
            </a:pPr>
            <a:r>
              <a:rPr lang="en-US" altLang="en-US" sz="2000" dirty="0" err="1">
                <a:latin typeface="Calibri Light" panose="020F0302020204030204" pitchFamily="34" charset="0"/>
                <a:ea typeface="Calibri Light" panose="020F0302020204030204" pitchFamily="34" charset="0"/>
                <a:cs typeface="Calibri Light" panose="020F0302020204030204" pitchFamily="34" charset="0"/>
              </a:rPr>
              <a:t>Mang</a:t>
            </a:r>
            <a:r>
              <a:rPr lang="en-US" altLang="en-US" sz="2000" dirty="0">
                <a:latin typeface="Calibri Light" panose="020F0302020204030204" pitchFamily="34" charset="0"/>
                <a:ea typeface="Calibri Light" panose="020F0302020204030204" pitchFamily="34" charset="0"/>
                <a:cs typeface="Calibri Light" panose="020F0302020204030204" pitchFamily="34" charset="0"/>
              </a:rPr>
              <a:t> </a:t>
            </a:r>
            <a:r>
              <a:rPr lang="en-US" altLang="en-US" sz="2000" dirty="0" err="1">
                <a:latin typeface="Calibri Light" panose="020F0302020204030204" pitchFamily="34" charset="0"/>
                <a:ea typeface="Calibri Light" panose="020F0302020204030204" pitchFamily="34" charset="0"/>
                <a:cs typeface="Calibri Light" panose="020F0302020204030204" pitchFamily="34" charset="0"/>
              </a:rPr>
              <a:t>găng</a:t>
            </a:r>
            <a:r>
              <a:rPr lang="en-US" altLang="en-US" sz="2000" dirty="0">
                <a:latin typeface="Calibri Light" panose="020F0302020204030204" pitchFamily="34" charset="0"/>
                <a:ea typeface="Calibri Light" panose="020F0302020204030204" pitchFamily="34" charset="0"/>
                <a:cs typeface="Calibri Light" panose="020F0302020204030204" pitchFamily="34" charset="0"/>
              </a:rPr>
              <a:t> </a:t>
            </a:r>
            <a:r>
              <a:rPr lang="en-US" altLang="en-US" sz="2000" dirty="0" err="1">
                <a:latin typeface="Calibri Light" panose="020F0302020204030204" pitchFamily="34" charset="0"/>
                <a:ea typeface="Calibri Light" panose="020F0302020204030204" pitchFamily="34" charset="0"/>
                <a:cs typeface="Calibri Light" panose="020F0302020204030204" pitchFamily="34" charset="0"/>
              </a:rPr>
              <a:t>tay</a:t>
            </a:r>
            <a:r>
              <a:rPr lang="en-US" altLang="en-US" sz="2000" dirty="0">
                <a:latin typeface="Calibri Light" panose="020F0302020204030204" pitchFamily="34" charset="0"/>
                <a:ea typeface="Calibri Light" panose="020F0302020204030204" pitchFamily="34" charset="0"/>
                <a:cs typeface="Calibri Light" panose="020F0302020204030204" pitchFamily="34" charset="0"/>
              </a:rPr>
              <a:t>, </a:t>
            </a:r>
            <a:r>
              <a:rPr lang="en-US" altLang="en-US" sz="2000" dirty="0" err="1">
                <a:latin typeface="Calibri Light" panose="020F0302020204030204" pitchFamily="34" charset="0"/>
                <a:ea typeface="Calibri Light" panose="020F0302020204030204" pitchFamily="34" charset="0"/>
                <a:cs typeface="Calibri Light" panose="020F0302020204030204" pitchFamily="34" charset="0"/>
              </a:rPr>
              <a:t>áo</a:t>
            </a:r>
            <a:r>
              <a:rPr lang="en-US" altLang="en-US" sz="2000" dirty="0">
                <a:latin typeface="Calibri Light" panose="020F0302020204030204" pitchFamily="34" charset="0"/>
                <a:ea typeface="Calibri Light" panose="020F0302020204030204" pitchFamily="34" charset="0"/>
                <a:cs typeface="Calibri Light" panose="020F0302020204030204" pitchFamily="34" charset="0"/>
              </a:rPr>
              <a:t> </a:t>
            </a:r>
            <a:r>
              <a:rPr lang="en-US" altLang="en-US" sz="2000" dirty="0" err="1">
                <a:latin typeface="Calibri Light" panose="020F0302020204030204" pitchFamily="34" charset="0"/>
                <a:ea typeface="Calibri Light" panose="020F0302020204030204" pitchFamily="34" charset="0"/>
                <a:cs typeface="Calibri Light" panose="020F0302020204030204" pitchFamily="34" charset="0"/>
              </a:rPr>
              <a:t>choàng</a:t>
            </a:r>
            <a:endParaRPr lang="en-US" altLang="en-US" sz="2000" dirty="0">
              <a:latin typeface="Calibri Light" panose="020F0302020204030204" pitchFamily="34" charset="0"/>
              <a:ea typeface="Calibri Light" panose="020F0302020204030204" pitchFamily="34" charset="0"/>
              <a:cs typeface="Calibri Light" panose="020F0302020204030204" pitchFamily="34" charset="0"/>
            </a:endParaRPr>
          </a:p>
          <a:p>
            <a:pPr marL="342900" indent="-342900">
              <a:spcBef>
                <a:spcPct val="0"/>
              </a:spcBef>
              <a:buClrTx/>
              <a:buSzTx/>
              <a:buFontTx/>
              <a:buChar char="-"/>
            </a:pPr>
            <a:r>
              <a:rPr lang="en-US" altLang="en-US" sz="2000" dirty="0" err="1">
                <a:latin typeface="Calibri Light" panose="020F0302020204030204" pitchFamily="34" charset="0"/>
                <a:ea typeface="Calibri Light" panose="020F0302020204030204" pitchFamily="34" charset="0"/>
                <a:cs typeface="Calibri Light" panose="020F0302020204030204" pitchFamily="34" charset="0"/>
              </a:rPr>
              <a:t>Vệ</a:t>
            </a:r>
            <a:r>
              <a:rPr lang="en-US" altLang="en-US" sz="2000" dirty="0">
                <a:latin typeface="Calibri Light" panose="020F0302020204030204" pitchFamily="34" charset="0"/>
                <a:ea typeface="Calibri Light" panose="020F0302020204030204" pitchFamily="34" charset="0"/>
                <a:cs typeface="Calibri Light" panose="020F0302020204030204" pitchFamily="34" charset="0"/>
              </a:rPr>
              <a:t> </a:t>
            </a:r>
            <a:r>
              <a:rPr lang="en-US" altLang="en-US" sz="2000" dirty="0" err="1">
                <a:latin typeface="Calibri Light" panose="020F0302020204030204" pitchFamily="34" charset="0"/>
                <a:ea typeface="Calibri Light" panose="020F0302020204030204" pitchFamily="34" charset="0"/>
                <a:cs typeface="Calibri Light" panose="020F0302020204030204" pitchFamily="34" charset="0"/>
              </a:rPr>
              <a:t>sinh</a:t>
            </a:r>
            <a:r>
              <a:rPr lang="en-US" altLang="en-US" sz="2000" dirty="0">
                <a:latin typeface="Calibri Light" panose="020F0302020204030204" pitchFamily="34" charset="0"/>
                <a:ea typeface="Calibri Light" panose="020F0302020204030204" pitchFamily="34" charset="0"/>
                <a:cs typeface="Calibri Light" panose="020F0302020204030204" pitchFamily="34" charset="0"/>
              </a:rPr>
              <a:t> </a:t>
            </a:r>
            <a:r>
              <a:rPr lang="en-US" altLang="en-US" sz="2000" dirty="0" err="1">
                <a:latin typeface="Calibri Light" panose="020F0302020204030204" pitchFamily="34" charset="0"/>
                <a:ea typeface="Calibri Light" panose="020F0302020204030204" pitchFamily="34" charset="0"/>
                <a:cs typeface="Calibri Light" panose="020F0302020204030204" pitchFamily="34" charset="0"/>
              </a:rPr>
              <a:t>môi</a:t>
            </a:r>
            <a:r>
              <a:rPr lang="en-US" altLang="en-US" sz="2000" dirty="0">
                <a:latin typeface="Calibri Light" panose="020F0302020204030204" pitchFamily="34" charset="0"/>
                <a:ea typeface="Calibri Light" panose="020F0302020204030204" pitchFamily="34" charset="0"/>
                <a:cs typeface="Calibri Light" panose="020F0302020204030204" pitchFamily="34" charset="0"/>
              </a:rPr>
              <a:t> tr</a:t>
            </a:r>
            <a:r>
              <a:rPr lang="vi-VN" altLang="en-US" sz="2000" dirty="0">
                <a:latin typeface="Calibri Light" panose="020F0302020204030204" pitchFamily="34" charset="0"/>
                <a:ea typeface="Calibri Light" panose="020F0302020204030204" pitchFamily="34" charset="0"/>
                <a:cs typeface="Calibri Light" panose="020F0302020204030204" pitchFamily="34" charset="0"/>
              </a:rPr>
              <a:t>ư</a:t>
            </a:r>
            <a:r>
              <a:rPr lang="en-US" altLang="en-US" sz="2000" dirty="0" err="1">
                <a:latin typeface="Calibri Light" panose="020F0302020204030204" pitchFamily="34" charset="0"/>
                <a:ea typeface="Calibri Light" panose="020F0302020204030204" pitchFamily="34" charset="0"/>
                <a:cs typeface="Calibri Light" panose="020F0302020204030204" pitchFamily="34" charset="0"/>
              </a:rPr>
              <a:t>ờng</a:t>
            </a:r>
            <a:endParaRPr lang="en-US" altLang="en-US" sz="20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4" name="Left Brace 3">
            <a:extLst>
              <a:ext uri="{FF2B5EF4-FFF2-40B4-BE49-F238E27FC236}">
                <a16:creationId xmlns:a16="http://schemas.microsoft.com/office/drawing/2014/main" id="{FAE78C37-7765-F4C3-59D3-BCA208467161}"/>
              </a:ext>
            </a:extLst>
          </p:cNvPr>
          <p:cNvSpPr/>
          <p:nvPr/>
        </p:nvSpPr>
        <p:spPr>
          <a:xfrm>
            <a:off x="3469710" y="5336080"/>
            <a:ext cx="663880" cy="150588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974425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7531" y="6814"/>
            <a:ext cx="6371492" cy="1325563"/>
          </a:xfrm>
        </p:spPr>
        <p:txBody>
          <a:bodyPr/>
          <a:lstStyle/>
          <a:p>
            <a:pPr algn="ctr"/>
            <a:r>
              <a:rPr lang="en-US" b="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Giám </a:t>
            </a:r>
            <a:r>
              <a:rPr lang="en-US" b="1" dirty="0" err="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sát</a:t>
            </a:r>
            <a:r>
              <a:rPr lang="en-US" b="1"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 </a:t>
            </a:r>
            <a:r>
              <a:rPr lang="en-US" b="1" dirty="0" err="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chủ</a:t>
            </a:r>
            <a:r>
              <a:rPr lang="en-US" b="1"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 </a:t>
            </a:r>
            <a:r>
              <a:rPr lang="en-US" b="1" dirty="0" err="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động</a:t>
            </a:r>
            <a:r>
              <a:rPr lang="en-US" b="1"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 CRE</a:t>
            </a:r>
          </a:p>
        </p:txBody>
      </p:sp>
      <p:sp>
        <p:nvSpPr>
          <p:cNvPr id="3" name="Content Placeholder 2"/>
          <p:cNvSpPr>
            <a:spLocks noGrp="1"/>
          </p:cNvSpPr>
          <p:nvPr>
            <p:ph idx="1"/>
          </p:nvPr>
        </p:nvSpPr>
        <p:spPr>
          <a:xfrm>
            <a:off x="396826" y="1332377"/>
            <a:ext cx="6214110" cy="1868023"/>
          </a:xfrm>
        </p:spPr>
        <p:txBody>
          <a:bodyPr/>
          <a:lstStyle/>
          <a:p>
            <a:pPr algn="just">
              <a:defRPr/>
            </a:pPr>
            <a:r>
              <a:rPr lang="en-US" b="1" dirty="0" err="1">
                <a:latin typeface="Calibri Light" panose="020F0302020204030204" pitchFamily="34" charset="0"/>
                <a:ea typeface="Calibri Light" panose="020F0302020204030204" pitchFamily="34" charset="0"/>
                <a:cs typeface="Calibri Light" panose="020F0302020204030204" pitchFamily="34" charset="0"/>
              </a:rPr>
              <a:t>Lấy</a:t>
            </a:r>
            <a:r>
              <a:rPr lang="en-US" b="1" dirty="0">
                <a:latin typeface="Calibri Light" panose="020F0302020204030204" pitchFamily="34" charset="0"/>
                <a:ea typeface="Calibri Light" panose="020F0302020204030204" pitchFamily="34" charset="0"/>
                <a:cs typeface="Calibri Light" panose="020F0302020204030204" pitchFamily="34" charset="0"/>
              </a:rPr>
              <a:t> </a:t>
            </a:r>
            <a:r>
              <a:rPr lang="en-US" b="1" dirty="0" err="1">
                <a:latin typeface="Calibri Light" panose="020F0302020204030204" pitchFamily="34" charset="0"/>
                <a:ea typeface="Calibri Light" panose="020F0302020204030204" pitchFamily="34" charset="0"/>
                <a:cs typeface="Calibri Light" panose="020F0302020204030204" pitchFamily="34" charset="0"/>
              </a:rPr>
              <a:t>mẫu</a:t>
            </a:r>
            <a:r>
              <a:rPr lang="en-US" b="1" dirty="0">
                <a:latin typeface="Calibri Light" panose="020F0302020204030204" pitchFamily="34" charset="0"/>
                <a:ea typeface="Calibri Light" panose="020F0302020204030204" pitchFamily="34" charset="0"/>
                <a:cs typeface="Calibri Light" panose="020F0302020204030204" pitchFamily="34" charset="0"/>
              </a:rPr>
              <a:t>: </a:t>
            </a:r>
            <a:r>
              <a:rPr lang="en-US" dirty="0" err="1">
                <a:latin typeface="Calibri Light" panose="020F0302020204030204" pitchFamily="34" charset="0"/>
                <a:ea typeface="Calibri Light" panose="020F0302020204030204" pitchFamily="34" charset="0"/>
                <a:cs typeface="Calibri Light" panose="020F0302020204030204" pitchFamily="34" charset="0"/>
              </a:rPr>
              <a:t>Phết</a:t>
            </a:r>
            <a:r>
              <a:rPr lang="en-US" dirty="0">
                <a:latin typeface="Calibri Light" panose="020F0302020204030204" pitchFamily="34" charset="0"/>
                <a:ea typeface="Calibri Light" panose="020F0302020204030204" pitchFamily="34" charset="0"/>
                <a:cs typeface="Calibri Light" panose="020F0302020204030204" pitchFamily="34" charset="0"/>
              </a:rPr>
              <a:t> </a:t>
            </a:r>
            <a:r>
              <a:rPr lang="en-US" dirty="0" err="1">
                <a:latin typeface="Calibri Light" panose="020F0302020204030204" pitchFamily="34" charset="0"/>
                <a:ea typeface="Calibri Light" panose="020F0302020204030204" pitchFamily="34" charset="0"/>
                <a:cs typeface="Calibri Light" panose="020F0302020204030204" pitchFamily="34" charset="0"/>
              </a:rPr>
              <a:t>trực</a:t>
            </a:r>
            <a:r>
              <a:rPr lang="en-US" dirty="0">
                <a:latin typeface="Calibri Light" panose="020F0302020204030204" pitchFamily="34" charset="0"/>
                <a:ea typeface="Calibri Light" panose="020F0302020204030204" pitchFamily="34" charset="0"/>
                <a:cs typeface="Calibri Light" panose="020F0302020204030204" pitchFamily="34" charset="0"/>
              </a:rPr>
              <a:t> </a:t>
            </a:r>
            <a:r>
              <a:rPr lang="en-US" dirty="0" err="1">
                <a:latin typeface="Calibri Light" panose="020F0302020204030204" pitchFamily="34" charset="0"/>
                <a:ea typeface="Calibri Light" panose="020F0302020204030204" pitchFamily="34" charset="0"/>
                <a:cs typeface="Calibri Light" panose="020F0302020204030204" pitchFamily="34" charset="0"/>
              </a:rPr>
              <a:t>tràng</a:t>
            </a:r>
            <a:endParaRPr lang="en-US" dirty="0">
              <a:latin typeface="Calibri Light" panose="020F0302020204030204" pitchFamily="34" charset="0"/>
              <a:ea typeface="Calibri Light" panose="020F0302020204030204" pitchFamily="34" charset="0"/>
              <a:cs typeface="Calibri Light" panose="020F0302020204030204" pitchFamily="34" charset="0"/>
            </a:endParaRPr>
          </a:p>
          <a:p>
            <a:pPr algn="just"/>
            <a:r>
              <a:rPr lang="en-US" b="1" dirty="0" err="1">
                <a:latin typeface="Calibri Light" panose="020F0302020204030204" pitchFamily="34" charset="0"/>
                <a:ea typeface="Calibri Light" panose="020F0302020204030204" pitchFamily="34" charset="0"/>
                <a:cs typeface="Calibri Light" panose="020F0302020204030204" pitchFamily="34" charset="0"/>
              </a:rPr>
              <a:t>Phương</a:t>
            </a:r>
            <a:r>
              <a:rPr lang="en-US" b="1" dirty="0">
                <a:latin typeface="Calibri Light" panose="020F0302020204030204" pitchFamily="34" charset="0"/>
                <a:ea typeface="Calibri Light" panose="020F0302020204030204" pitchFamily="34" charset="0"/>
                <a:cs typeface="Calibri Light" panose="020F0302020204030204" pitchFamily="34" charset="0"/>
              </a:rPr>
              <a:t> </a:t>
            </a:r>
            <a:r>
              <a:rPr lang="en-US" b="1" dirty="0" err="1">
                <a:latin typeface="Calibri Light" panose="020F0302020204030204" pitchFamily="34" charset="0"/>
                <a:ea typeface="Calibri Light" panose="020F0302020204030204" pitchFamily="34" charset="0"/>
                <a:cs typeface="Calibri Light" panose="020F0302020204030204" pitchFamily="34" charset="0"/>
              </a:rPr>
              <a:t>pháp</a:t>
            </a:r>
            <a:r>
              <a:rPr lang="en-US" b="1" dirty="0">
                <a:latin typeface="Calibri Light" panose="020F0302020204030204" pitchFamily="34" charset="0"/>
                <a:ea typeface="Calibri Light" panose="020F0302020204030204" pitchFamily="34" charset="0"/>
                <a:cs typeface="Calibri Light" panose="020F0302020204030204" pitchFamily="34" charset="0"/>
              </a:rPr>
              <a:t>: </a:t>
            </a:r>
            <a:r>
              <a:rPr lang="en-US" altLang="en-US" dirty="0" err="1">
                <a:latin typeface="Calibri Light" panose="020F0302020204030204" pitchFamily="34" charset="0"/>
                <a:ea typeface="Calibri Light" panose="020F0302020204030204" pitchFamily="34" charset="0"/>
                <a:cs typeface="Calibri Light" panose="020F0302020204030204" pitchFamily="34" charset="0"/>
              </a:rPr>
              <a:t>cấy</a:t>
            </a:r>
            <a:r>
              <a:rPr lang="en-US" altLang="en-US" dirty="0">
                <a:latin typeface="Calibri Light" panose="020F0302020204030204" pitchFamily="34" charset="0"/>
                <a:ea typeface="Calibri Light" panose="020F0302020204030204" pitchFamily="34" charset="0"/>
                <a:cs typeface="Calibri Light" panose="020F0302020204030204" pitchFamily="34" charset="0"/>
              </a:rPr>
              <a:t> </a:t>
            </a:r>
            <a:r>
              <a:rPr lang="en-US" altLang="en-US" dirty="0" err="1">
                <a:latin typeface="Calibri Light" panose="020F0302020204030204" pitchFamily="34" charset="0"/>
                <a:ea typeface="Calibri Light" panose="020F0302020204030204" pitchFamily="34" charset="0"/>
                <a:cs typeface="Calibri Light" panose="020F0302020204030204" pitchFamily="34" charset="0"/>
              </a:rPr>
              <a:t>trực</a:t>
            </a:r>
            <a:r>
              <a:rPr lang="en-US" altLang="en-US" dirty="0">
                <a:latin typeface="Calibri Light" panose="020F0302020204030204" pitchFamily="34" charset="0"/>
                <a:ea typeface="Calibri Light" panose="020F0302020204030204" pitchFamily="34" charset="0"/>
                <a:cs typeface="Calibri Light" panose="020F0302020204030204" pitchFamily="34" charset="0"/>
              </a:rPr>
              <a:t> </a:t>
            </a:r>
            <a:r>
              <a:rPr lang="en-US" altLang="en-US" dirty="0" err="1">
                <a:latin typeface="Calibri Light" panose="020F0302020204030204" pitchFamily="34" charset="0"/>
                <a:ea typeface="Calibri Light" panose="020F0302020204030204" pitchFamily="34" charset="0"/>
                <a:cs typeface="Calibri Light" panose="020F0302020204030204" pitchFamily="34" charset="0"/>
              </a:rPr>
              <a:t>tiếp</a:t>
            </a:r>
            <a:r>
              <a:rPr lang="en-US" altLang="en-US" dirty="0">
                <a:latin typeface="Calibri Light" panose="020F0302020204030204" pitchFamily="34" charset="0"/>
                <a:ea typeface="Calibri Light" panose="020F0302020204030204" pitchFamily="34" charset="0"/>
                <a:cs typeface="Calibri Light" panose="020F0302020204030204" pitchFamily="34" charset="0"/>
              </a:rPr>
              <a:t> </a:t>
            </a:r>
            <a:r>
              <a:rPr lang="en-US" altLang="en-US" dirty="0" err="1">
                <a:latin typeface="Calibri Light" panose="020F0302020204030204" pitchFamily="34" charset="0"/>
                <a:ea typeface="Calibri Light" panose="020F0302020204030204" pitchFamily="34" charset="0"/>
                <a:cs typeface="Calibri Light" panose="020F0302020204030204" pitchFamily="34" charset="0"/>
              </a:rPr>
              <a:t>trên</a:t>
            </a:r>
            <a:r>
              <a:rPr lang="en-US" altLang="en-US" dirty="0">
                <a:latin typeface="Calibri Light" panose="020F0302020204030204" pitchFamily="34" charset="0"/>
                <a:ea typeface="Calibri Light" panose="020F0302020204030204" pitchFamily="34" charset="0"/>
                <a:cs typeface="Calibri Light" panose="020F0302020204030204" pitchFamily="34" charset="0"/>
              </a:rPr>
              <a:t> </a:t>
            </a:r>
            <a:r>
              <a:rPr lang="en-US" altLang="en-US" dirty="0" err="1">
                <a:latin typeface="Calibri Light" panose="020F0302020204030204" pitchFamily="34" charset="0"/>
                <a:ea typeface="Calibri Light" panose="020F0302020204030204" pitchFamily="34" charset="0"/>
                <a:cs typeface="Calibri Light" panose="020F0302020204030204" pitchFamily="34" charset="0"/>
              </a:rPr>
              <a:t>đĩa</a:t>
            </a:r>
            <a:r>
              <a:rPr lang="en-US" altLang="en-US" dirty="0">
                <a:latin typeface="Calibri Light" panose="020F0302020204030204" pitchFamily="34" charset="0"/>
                <a:ea typeface="Calibri Light" panose="020F0302020204030204" pitchFamily="34" charset="0"/>
                <a:cs typeface="Calibri Light" panose="020F0302020204030204" pitchFamily="34" charset="0"/>
              </a:rPr>
              <a:t> </a:t>
            </a:r>
            <a:r>
              <a:rPr lang="en-US" altLang="en-US" dirty="0" err="1">
                <a:latin typeface="Calibri Light" panose="020F0302020204030204" pitchFamily="34" charset="0"/>
                <a:ea typeface="Calibri Light" panose="020F0302020204030204" pitchFamily="34" charset="0"/>
                <a:cs typeface="Calibri Light" panose="020F0302020204030204" pitchFamily="34" charset="0"/>
              </a:rPr>
              <a:t>thạch</a:t>
            </a:r>
            <a:r>
              <a:rPr lang="en-US" altLang="en-US" dirty="0">
                <a:latin typeface="Calibri Light" panose="020F0302020204030204" pitchFamily="34" charset="0"/>
                <a:ea typeface="Calibri Light" panose="020F0302020204030204" pitchFamily="34" charset="0"/>
                <a:cs typeface="Calibri Light" panose="020F0302020204030204" pitchFamily="34" charset="0"/>
              </a:rPr>
              <a:t> </a:t>
            </a:r>
            <a:r>
              <a:rPr lang="en-US" altLang="en-US" dirty="0" err="1">
                <a:latin typeface="Calibri Light" panose="020F0302020204030204" pitchFamily="34" charset="0"/>
                <a:ea typeface="Calibri Light" panose="020F0302020204030204" pitchFamily="34" charset="0"/>
                <a:cs typeface="Calibri Light" panose="020F0302020204030204" pitchFamily="34" charset="0"/>
              </a:rPr>
              <a:t>CHROMagar™mSuperCARBA</a:t>
            </a:r>
            <a:r>
              <a:rPr lang="en-US" altLang="en-US" dirty="0">
                <a:latin typeface="Calibri Light" panose="020F0302020204030204" pitchFamily="34" charset="0"/>
                <a:ea typeface="Calibri Light" panose="020F0302020204030204" pitchFamily="34" charset="0"/>
                <a:cs typeface="Calibri Light" panose="020F0302020204030204" pitchFamily="34" charset="0"/>
              </a:rPr>
              <a:t>™. </a:t>
            </a:r>
            <a:r>
              <a:rPr lang="en-US" altLang="en-US" dirty="0" err="1">
                <a:latin typeface="Calibri Light" panose="020F0302020204030204" pitchFamily="34" charset="0"/>
                <a:ea typeface="Calibri Light" panose="020F0302020204030204" pitchFamily="34" charset="0"/>
                <a:cs typeface="Calibri Light" panose="020F0302020204030204" pitchFamily="34" charset="0"/>
              </a:rPr>
              <a:t>Đọc</a:t>
            </a:r>
            <a:r>
              <a:rPr lang="en-US" altLang="en-US" dirty="0">
                <a:latin typeface="Calibri Light" panose="020F0302020204030204" pitchFamily="34" charset="0"/>
                <a:ea typeface="Calibri Light" panose="020F0302020204030204" pitchFamily="34" charset="0"/>
                <a:cs typeface="Calibri Light" panose="020F0302020204030204" pitchFamily="34" charset="0"/>
              </a:rPr>
              <a:t> </a:t>
            </a:r>
            <a:r>
              <a:rPr lang="en-US" altLang="en-US" dirty="0" err="1">
                <a:latin typeface="Calibri Light" panose="020F0302020204030204" pitchFamily="34" charset="0"/>
                <a:ea typeface="Calibri Light" panose="020F0302020204030204" pitchFamily="34" charset="0"/>
                <a:cs typeface="Calibri Light" panose="020F0302020204030204" pitchFamily="34" charset="0"/>
              </a:rPr>
              <a:t>kết</a:t>
            </a:r>
            <a:r>
              <a:rPr lang="en-US" altLang="en-US" dirty="0">
                <a:latin typeface="Calibri Light" panose="020F0302020204030204" pitchFamily="34" charset="0"/>
                <a:ea typeface="Calibri Light" panose="020F0302020204030204" pitchFamily="34" charset="0"/>
                <a:cs typeface="Calibri Light" panose="020F0302020204030204" pitchFamily="34" charset="0"/>
              </a:rPr>
              <a:t> </a:t>
            </a:r>
            <a:r>
              <a:rPr lang="en-US" altLang="en-US" dirty="0" err="1">
                <a:latin typeface="Calibri Light" panose="020F0302020204030204" pitchFamily="34" charset="0"/>
                <a:ea typeface="Calibri Light" panose="020F0302020204030204" pitchFamily="34" charset="0"/>
                <a:cs typeface="Calibri Light" panose="020F0302020204030204" pitchFamily="34" charset="0"/>
              </a:rPr>
              <a:t>quả</a:t>
            </a:r>
            <a:r>
              <a:rPr lang="en-US" altLang="en-US" dirty="0">
                <a:latin typeface="Calibri Light" panose="020F0302020204030204" pitchFamily="34" charset="0"/>
                <a:ea typeface="Calibri Light" panose="020F0302020204030204" pitchFamily="34" charset="0"/>
                <a:cs typeface="Calibri Light" panose="020F0302020204030204" pitchFamily="34" charset="0"/>
              </a:rPr>
              <a:t> </a:t>
            </a:r>
            <a:r>
              <a:rPr lang="en-US" altLang="en-US" dirty="0" err="1">
                <a:latin typeface="Calibri Light" panose="020F0302020204030204" pitchFamily="34" charset="0"/>
                <a:ea typeface="Calibri Light" panose="020F0302020204030204" pitchFamily="34" charset="0"/>
                <a:cs typeface="Calibri Light" panose="020F0302020204030204" pitchFamily="34" charset="0"/>
              </a:rPr>
              <a:t>sau</a:t>
            </a:r>
            <a:r>
              <a:rPr lang="en-US" altLang="en-US" dirty="0">
                <a:latin typeface="Calibri Light" panose="020F0302020204030204" pitchFamily="34" charset="0"/>
                <a:ea typeface="Calibri Light" panose="020F0302020204030204" pitchFamily="34" charset="0"/>
                <a:cs typeface="Calibri Light" panose="020F0302020204030204" pitchFamily="34" charset="0"/>
              </a:rPr>
              <a:t> </a:t>
            </a:r>
            <a:r>
              <a:rPr lang="en-US" altLang="en-US">
                <a:latin typeface="Calibri Light" panose="020F0302020204030204" pitchFamily="34" charset="0"/>
                <a:ea typeface="Calibri Light" panose="020F0302020204030204" pitchFamily="34" charset="0"/>
                <a:cs typeface="Calibri Light" panose="020F0302020204030204" pitchFamily="34" charset="0"/>
              </a:rPr>
              <a:t>24 giờ</a:t>
            </a:r>
          </a:p>
          <a:p>
            <a:pPr marL="0" indent="0" algn="just">
              <a:buNone/>
              <a:defRPr/>
            </a:pPr>
            <a:endParaRPr lang="en-US"/>
          </a:p>
          <a:p>
            <a:pPr marL="0" indent="0" algn="just">
              <a:buNone/>
              <a:defRPr/>
            </a:pPr>
            <a:endParaRPr lang="en-US" altLang="en-US" b="1" dirty="0"/>
          </a:p>
          <a:p>
            <a:endParaRPr lang="en-US" dirty="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rcRect l="30470" t="19186" r="29860" b="31989"/>
          <a:stretch>
            <a:fillRect/>
          </a:stretch>
        </p:blipFill>
        <p:spPr>
          <a:xfrm>
            <a:off x="7053482" y="1507332"/>
            <a:ext cx="4747884" cy="4365929"/>
          </a:xfrm>
          <a:prstGeom prst="rect">
            <a:avLst/>
          </a:prstGeom>
        </p:spPr>
      </p:pic>
      <p:pic>
        <p:nvPicPr>
          <p:cNvPr id="5" name="Picture 4" descr="Skärmavbild 2017-12-26 kl. 10.23.16.png">
            <a:extLst>
              <a:ext uri="{FF2B5EF4-FFF2-40B4-BE49-F238E27FC236}">
                <a16:creationId xmlns:a16="http://schemas.microsoft.com/office/drawing/2014/main" id="{0DC553A0-4DB4-A265-8439-694D0AAA00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3881" y="3200400"/>
            <a:ext cx="3205161" cy="3400856"/>
          </a:xfrm>
          <a:prstGeom prst="rect">
            <a:avLst/>
          </a:prstGeom>
        </p:spPr>
      </p:pic>
      <p:pic>
        <p:nvPicPr>
          <p:cNvPr id="6" name="Picture 5">
            <a:extLst>
              <a:ext uri="{FF2B5EF4-FFF2-40B4-BE49-F238E27FC236}">
                <a16:creationId xmlns:a16="http://schemas.microsoft.com/office/drawing/2014/main" id="{0AF0083F-6935-016C-8C2F-B930E781F685}"/>
              </a:ext>
            </a:extLst>
          </p:cNvPr>
          <p:cNvPicPr>
            <a:picLocks noChangeAspect="1"/>
          </p:cNvPicPr>
          <p:nvPr/>
        </p:nvPicPr>
        <p:blipFill>
          <a:blip r:embed="rId4"/>
          <a:stretch>
            <a:fillRect/>
          </a:stretch>
        </p:blipFill>
        <p:spPr>
          <a:xfrm>
            <a:off x="85261" y="3657601"/>
            <a:ext cx="3313113" cy="2093912"/>
          </a:xfrm>
          <a:prstGeom prst="rect">
            <a:avLst/>
          </a:prstGeom>
        </p:spPr>
      </p:pic>
    </p:spTree>
    <p:extLst>
      <p:ext uri="{BB962C8B-B14F-4D97-AF65-F5344CB8AC3E}">
        <p14:creationId xmlns:p14="http://schemas.microsoft.com/office/powerpoint/2010/main" val="36032769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37895"/>
          </a:xfrm>
        </p:spPr>
        <p:txBody>
          <a:bodyPr/>
          <a:lstStyle/>
          <a:p>
            <a:pPr algn="ctr"/>
            <a:r>
              <a:rPr lang="en-US" altLang="en-US" sz="5000" b="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Chỉ số đánh giá</a:t>
            </a:r>
            <a:endParaRPr lang="en-US" sz="5000" b="1"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5" name="Content Placeholder 2"/>
          <p:cNvSpPr txBox="1"/>
          <p:nvPr/>
        </p:nvSpPr>
        <p:spPr>
          <a:xfrm>
            <a:off x="1154430" y="1390968"/>
            <a:ext cx="10447020" cy="658812"/>
          </a:xfrm>
          <a:prstGeom prst="rect">
            <a:avLst/>
          </a:prstGeom>
          <a:solidFill>
            <a:srgbClr val="FD8949"/>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2250" b="1" dirty="0" err="1">
                <a:latin typeface="Calibri Light" panose="020F0302020204030204" pitchFamily="34" charset="0"/>
                <a:ea typeface="Calibri Light" panose="020F0302020204030204" pitchFamily="34" charset="0"/>
                <a:cs typeface="Calibri Light" panose="020F0302020204030204" pitchFamily="34" charset="0"/>
              </a:rPr>
              <a:t>Mục</a:t>
            </a:r>
            <a:r>
              <a:rPr lang="en-US" sz="2250" b="1" dirty="0">
                <a:latin typeface="Calibri Light" panose="020F0302020204030204" pitchFamily="34" charset="0"/>
                <a:ea typeface="Calibri Light" panose="020F0302020204030204" pitchFamily="34" charset="0"/>
                <a:cs typeface="Calibri Light" panose="020F0302020204030204" pitchFamily="34" charset="0"/>
              </a:rPr>
              <a:t> </a:t>
            </a:r>
            <a:r>
              <a:rPr lang="en-US" sz="2250" b="1" dirty="0" err="1">
                <a:latin typeface="Calibri Light" panose="020F0302020204030204" pitchFamily="34" charset="0"/>
                <a:ea typeface="Calibri Light" panose="020F0302020204030204" pitchFamily="34" charset="0"/>
                <a:cs typeface="Calibri Light" panose="020F0302020204030204" pitchFamily="34" charset="0"/>
              </a:rPr>
              <a:t>tiêu</a:t>
            </a:r>
            <a:r>
              <a:rPr lang="en-US" b="1" dirty="0">
                <a:latin typeface="Calibri Light" panose="020F0302020204030204" pitchFamily="34" charset="0"/>
                <a:ea typeface="Calibri Light" panose="020F0302020204030204" pitchFamily="34" charset="0"/>
                <a:cs typeface="Calibri Light" panose="020F0302020204030204" pitchFamily="34" charset="0"/>
              </a:rPr>
              <a:t>: </a:t>
            </a:r>
            <a:r>
              <a:rPr lang="en-US" sz="2000" dirty="0" err="1">
                <a:latin typeface="Calibri Light" panose="020F0302020204030204" pitchFamily="34" charset="0"/>
                <a:ea typeface="Calibri Light" panose="020F0302020204030204" pitchFamily="34" charset="0"/>
                <a:cs typeface="Calibri Light" panose="020F0302020204030204" pitchFamily="34" charset="0"/>
              </a:rPr>
              <a:t>đến</a:t>
            </a:r>
            <a:r>
              <a:rPr lang="en-US" sz="2000" dirty="0">
                <a:latin typeface="Calibri Light" panose="020F0302020204030204" pitchFamily="34" charset="0"/>
                <a:ea typeface="Calibri Light" panose="020F0302020204030204" pitchFamily="34" charset="0"/>
                <a:cs typeface="Calibri Light" panose="020F0302020204030204" pitchFamily="34" charset="0"/>
              </a:rPr>
              <a:t> </a:t>
            </a:r>
            <a:r>
              <a:rPr lang="en-US" sz="2000" dirty="0" err="1">
                <a:latin typeface="Calibri Light" panose="020F0302020204030204" pitchFamily="34" charset="0"/>
                <a:ea typeface="Calibri Light" panose="020F0302020204030204" pitchFamily="34" charset="0"/>
                <a:cs typeface="Calibri Light" panose="020F0302020204030204" pitchFamily="34" charset="0"/>
              </a:rPr>
              <a:t>hết</a:t>
            </a:r>
            <a:r>
              <a:rPr lang="en-US" sz="2000" dirty="0">
                <a:latin typeface="Calibri Light" panose="020F0302020204030204" pitchFamily="34" charset="0"/>
                <a:ea typeface="Calibri Light" panose="020F0302020204030204" pitchFamily="34" charset="0"/>
                <a:cs typeface="Calibri Light" panose="020F0302020204030204" pitchFamily="34" charset="0"/>
              </a:rPr>
              <a:t> </a:t>
            </a:r>
            <a:r>
              <a:rPr lang="en-US" sz="2000" dirty="0" err="1">
                <a:latin typeface="Calibri Light" panose="020F0302020204030204" pitchFamily="34" charset="0"/>
                <a:ea typeface="Calibri Light" panose="020F0302020204030204" pitchFamily="34" charset="0"/>
                <a:cs typeface="Calibri Light" panose="020F0302020204030204" pitchFamily="34" charset="0"/>
              </a:rPr>
              <a:t>tháng</a:t>
            </a:r>
            <a:r>
              <a:rPr lang="en-US" sz="2000" dirty="0">
                <a:latin typeface="Calibri Light" panose="020F0302020204030204" pitchFamily="34" charset="0"/>
                <a:ea typeface="Calibri Light" panose="020F0302020204030204" pitchFamily="34" charset="0"/>
                <a:cs typeface="Calibri Light" panose="020F0302020204030204" pitchFamily="34" charset="0"/>
              </a:rPr>
              <a:t> 04/2020, </a:t>
            </a:r>
            <a:r>
              <a:rPr lang="en-US" sz="2000" dirty="0" err="1">
                <a:latin typeface="Calibri Light" panose="020F0302020204030204" pitchFamily="34" charset="0"/>
                <a:ea typeface="Calibri Light" panose="020F0302020204030204" pitchFamily="34" charset="0"/>
                <a:cs typeface="Calibri Light" panose="020F0302020204030204" pitchFamily="34" charset="0"/>
              </a:rPr>
              <a:t>giảm</a:t>
            </a:r>
            <a:r>
              <a:rPr lang="en-US" sz="2000" dirty="0">
                <a:latin typeface="Calibri Light" panose="020F0302020204030204" pitchFamily="34" charset="0"/>
                <a:ea typeface="Calibri Light" panose="020F0302020204030204" pitchFamily="34" charset="0"/>
                <a:cs typeface="Calibri Light" panose="020F0302020204030204" pitchFamily="34" charset="0"/>
              </a:rPr>
              <a:t> 50% </a:t>
            </a:r>
            <a:r>
              <a:rPr lang="en-US" sz="2000" dirty="0" err="1">
                <a:latin typeface="Calibri Light" panose="020F0302020204030204" pitchFamily="34" charset="0"/>
                <a:ea typeface="Calibri Light" panose="020F0302020204030204" pitchFamily="34" charset="0"/>
                <a:cs typeface="Calibri Light" panose="020F0302020204030204" pitchFamily="34" charset="0"/>
              </a:rPr>
              <a:t>các</a:t>
            </a:r>
            <a:r>
              <a:rPr lang="en-US" sz="2000" dirty="0">
                <a:latin typeface="Calibri Light" panose="020F0302020204030204" pitchFamily="34" charset="0"/>
                <a:ea typeface="Calibri Light" panose="020F0302020204030204" pitchFamily="34" charset="0"/>
                <a:cs typeface="Calibri Light" panose="020F0302020204030204" pitchFamily="34" charset="0"/>
              </a:rPr>
              <a:t> </a:t>
            </a:r>
            <a:r>
              <a:rPr lang="en-US" sz="2000" dirty="0" err="1">
                <a:latin typeface="Calibri Light" panose="020F0302020204030204" pitchFamily="34" charset="0"/>
                <a:ea typeface="Calibri Light" panose="020F0302020204030204" pitchFamily="34" charset="0"/>
                <a:cs typeface="Calibri Light" panose="020F0302020204030204" pitchFamily="34" charset="0"/>
              </a:rPr>
              <a:t>trường</a:t>
            </a:r>
            <a:r>
              <a:rPr lang="en-US" sz="2000" dirty="0">
                <a:latin typeface="Calibri Light" panose="020F0302020204030204" pitchFamily="34" charset="0"/>
                <a:ea typeface="Calibri Light" panose="020F0302020204030204" pitchFamily="34" charset="0"/>
                <a:cs typeface="Calibri Light" panose="020F0302020204030204" pitchFamily="34" charset="0"/>
              </a:rPr>
              <a:t> </a:t>
            </a:r>
            <a:r>
              <a:rPr lang="en-US" sz="2000" dirty="0" err="1">
                <a:latin typeface="Calibri Light" panose="020F0302020204030204" pitchFamily="34" charset="0"/>
                <a:ea typeface="Calibri Light" panose="020F0302020204030204" pitchFamily="34" charset="0"/>
                <a:cs typeface="Calibri Light" panose="020F0302020204030204" pitchFamily="34" charset="0"/>
              </a:rPr>
              <a:t>hợp</a:t>
            </a:r>
            <a:r>
              <a:rPr lang="en-US" sz="2000" dirty="0">
                <a:latin typeface="Calibri Light" panose="020F0302020204030204" pitchFamily="34" charset="0"/>
                <a:ea typeface="Calibri Light" panose="020F0302020204030204" pitchFamily="34" charset="0"/>
                <a:cs typeface="Calibri Light" panose="020F0302020204030204" pitchFamily="34" charset="0"/>
              </a:rPr>
              <a:t> </a:t>
            </a:r>
            <a:r>
              <a:rPr lang="en-US" sz="2000" dirty="0" err="1">
                <a:latin typeface="Calibri Light" panose="020F0302020204030204" pitchFamily="34" charset="0"/>
                <a:ea typeface="Calibri Light" panose="020F0302020204030204" pitchFamily="34" charset="0"/>
                <a:cs typeface="Calibri Light" panose="020F0302020204030204" pitchFamily="34" charset="0"/>
              </a:rPr>
              <a:t>chiếm</a:t>
            </a:r>
            <a:r>
              <a:rPr lang="en-US" sz="2000" dirty="0">
                <a:latin typeface="Calibri Light" panose="020F0302020204030204" pitchFamily="34" charset="0"/>
                <a:ea typeface="Calibri Light" panose="020F0302020204030204" pitchFamily="34" charset="0"/>
                <a:cs typeface="Calibri Light" panose="020F0302020204030204" pitchFamily="34" charset="0"/>
              </a:rPr>
              <a:t> </a:t>
            </a:r>
            <a:r>
              <a:rPr lang="en-US" sz="2000" dirty="0" err="1">
                <a:latin typeface="Calibri Light" panose="020F0302020204030204" pitchFamily="34" charset="0"/>
                <a:ea typeface="Calibri Light" panose="020F0302020204030204" pitchFamily="34" charset="0"/>
                <a:cs typeface="Calibri Light" panose="020F0302020204030204" pitchFamily="34" charset="0"/>
              </a:rPr>
              <a:t>cư</a:t>
            </a:r>
            <a:r>
              <a:rPr lang="en-US" sz="2000" dirty="0">
                <a:latin typeface="Calibri Light" panose="020F0302020204030204" pitchFamily="34" charset="0"/>
                <a:ea typeface="Calibri Light" panose="020F0302020204030204" pitchFamily="34" charset="0"/>
                <a:cs typeface="Calibri Light" panose="020F0302020204030204" pitchFamily="34" charset="0"/>
              </a:rPr>
              <a:t> </a:t>
            </a:r>
            <a:r>
              <a:rPr lang="en-US" sz="2000" dirty="0" err="1">
                <a:latin typeface="Calibri Light" panose="020F0302020204030204" pitchFamily="34" charset="0"/>
                <a:ea typeface="Calibri Light" panose="020F0302020204030204" pitchFamily="34" charset="0"/>
                <a:cs typeface="Calibri Light" panose="020F0302020204030204" pitchFamily="34" charset="0"/>
              </a:rPr>
              <a:t>mới</a:t>
            </a:r>
            <a:r>
              <a:rPr lang="en-US" sz="2000" dirty="0">
                <a:latin typeface="Calibri Light" panose="020F0302020204030204" pitchFamily="34" charset="0"/>
                <a:ea typeface="Calibri Light" panose="020F0302020204030204" pitchFamily="34" charset="0"/>
                <a:cs typeface="Calibri Light" panose="020F0302020204030204" pitchFamily="34" charset="0"/>
              </a:rPr>
              <a:t> do CRE </a:t>
            </a:r>
            <a:r>
              <a:rPr lang="en-US" sz="2000" err="1">
                <a:latin typeface="Calibri Light" panose="020F0302020204030204" pitchFamily="34" charset="0"/>
                <a:ea typeface="Calibri Light" panose="020F0302020204030204" pitchFamily="34" charset="0"/>
                <a:cs typeface="Calibri Light" panose="020F0302020204030204" pitchFamily="34" charset="0"/>
              </a:rPr>
              <a:t>tại</a:t>
            </a:r>
            <a:r>
              <a:rPr lang="en-US" sz="2000">
                <a:latin typeface="Calibri Light" panose="020F0302020204030204" pitchFamily="34" charset="0"/>
                <a:ea typeface="Calibri Light" panose="020F0302020204030204" pitchFamily="34" charset="0"/>
                <a:cs typeface="Calibri Light" panose="020F0302020204030204" pitchFamily="34" charset="0"/>
              </a:rPr>
              <a:t> HSTC</a:t>
            </a:r>
            <a:endParaRPr lang="en-US" sz="20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6" name="Content Placeholder 2"/>
          <p:cNvSpPr txBox="1"/>
          <p:nvPr/>
        </p:nvSpPr>
        <p:spPr bwMode="auto">
          <a:xfrm>
            <a:off x="1156336" y="2031684"/>
            <a:ext cx="10445114" cy="815975"/>
          </a:xfrm>
          <a:prstGeom prst="rect">
            <a:avLst/>
          </a:prstGeom>
          <a:solidFill>
            <a:srgbClr val="FFC000"/>
          </a:solidFill>
          <a:ln>
            <a:noFill/>
          </a:ln>
        </p:spPr>
        <p:txBody>
          <a:bodyPr lIns="68580" tIns="34290" rIns="68580" bIns="34290"/>
          <a:lstStyle>
            <a:lvl1pPr>
              <a:spcBef>
                <a:spcPct val="20000"/>
              </a:spcBef>
              <a:buChar char="•"/>
              <a:defRPr sz="2400">
                <a:solidFill>
                  <a:srgbClr val="00589A"/>
                </a:solidFill>
                <a:latin typeface="Arial" panose="020B0604020202020204" pitchFamily="34" charset="0"/>
                <a:cs typeface="Arial" panose="020B0604020202020204" pitchFamily="34" charset="0"/>
                <a:sym typeface="Arial" panose="020B0604020202020204" pitchFamily="34" charset="0"/>
              </a:defRPr>
            </a:lvl1pPr>
            <a:lvl2pPr marL="628650" indent="-230505">
              <a:spcBef>
                <a:spcPct val="20000"/>
              </a:spcBef>
              <a:buChar char="–"/>
              <a:defRPr sz="2400">
                <a:solidFill>
                  <a:srgbClr val="FFC000"/>
                </a:solidFill>
                <a:latin typeface="Arial" panose="020B0604020202020204" pitchFamily="34" charset="0"/>
                <a:cs typeface="Arial" panose="020B0604020202020204" pitchFamily="34" charset="0"/>
                <a:sym typeface="Arial" panose="020B0604020202020204" pitchFamily="34" charset="0"/>
              </a:defRPr>
            </a:lvl2pPr>
            <a:lvl3pPr marL="1143000" indent="-171450">
              <a:spcBef>
                <a:spcPct val="20000"/>
              </a:spcBef>
              <a:buChar char="•"/>
              <a:defRPr sz="24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259205" indent="-230505">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1595755" indent="-22225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052955" indent="-22225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510155" indent="-22225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2967355" indent="-22225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424555" indent="-22225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a:buSzPct val="75000"/>
              <a:buFontTx/>
              <a:buNone/>
              <a:defRPr/>
            </a:pPr>
            <a:r>
              <a:rPr lang="en-US" altLang="en-US" sz="1300" b="1"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Chỉ</a:t>
            </a:r>
            <a:r>
              <a:rPr lang="en-US" altLang="en-US" sz="1300" b="1"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sz="1300" b="1"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số</a:t>
            </a:r>
            <a:r>
              <a:rPr lang="en-US" altLang="en-US" sz="1300" b="1"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sz="1300" b="1"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kết</a:t>
            </a:r>
            <a:r>
              <a:rPr lang="en-US" altLang="en-US" sz="1300" b="1"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sz="1300" b="1"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quả</a:t>
            </a:r>
            <a:r>
              <a:rPr lang="en-US" altLang="en-US" sz="1300" b="1"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a:t>
            </a:r>
          </a:p>
          <a:p>
            <a:pPr marL="171450" indent="-171450">
              <a:buSzPct val="75000"/>
              <a:buFont typeface="Wingdings" panose="05000000000000000000" pitchFamily="2" charset="2"/>
              <a:buChar char="q"/>
              <a:defRPr/>
            </a:pPr>
            <a:r>
              <a:rPr lang="en-US" altLang="en-US" sz="15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Tỷ</a:t>
            </a:r>
            <a:r>
              <a:rPr lang="en-US" altLang="en-US" sz="15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suất</a:t>
            </a:r>
            <a:r>
              <a:rPr lang="en-US" altLang="en-US" sz="15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mắc</a:t>
            </a:r>
            <a:r>
              <a:rPr lang="en-US" altLang="en-US" sz="15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mới</a:t>
            </a:r>
            <a:r>
              <a:rPr lang="en-US" altLang="en-US" sz="15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các</a:t>
            </a:r>
            <a:r>
              <a:rPr lang="en-US" altLang="en-US" sz="15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trường</a:t>
            </a:r>
            <a:r>
              <a:rPr lang="en-US" altLang="en-US" sz="15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hợp</a:t>
            </a:r>
            <a:r>
              <a:rPr lang="en-US" altLang="en-US" sz="15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chiếm</a:t>
            </a:r>
            <a:r>
              <a:rPr lang="en-US" altLang="en-US" sz="15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cư</a:t>
            </a:r>
            <a:r>
              <a:rPr lang="en-US" altLang="en-US" sz="15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do CRE</a:t>
            </a:r>
          </a:p>
          <a:p>
            <a:pPr marL="171450" indent="-171450">
              <a:buSzPct val="75000"/>
              <a:buFont typeface="Wingdings" panose="05000000000000000000" pitchFamily="2" charset="2"/>
              <a:buChar char="q"/>
              <a:defRPr/>
            </a:pPr>
            <a:r>
              <a:rPr lang="en-US" altLang="en-US" sz="15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Số</a:t>
            </a:r>
            <a:r>
              <a:rPr lang="en-US" altLang="en-US" sz="15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ngày</a:t>
            </a:r>
            <a:r>
              <a:rPr lang="en-US" altLang="en-US" sz="15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trung</a:t>
            </a:r>
            <a:r>
              <a:rPr lang="en-US" altLang="en-US" sz="15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bình</a:t>
            </a:r>
            <a:r>
              <a:rPr lang="en-US" altLang="en-US" sz="15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của</a:t>
            </a:r>
            <a:r>
              <a:rPr lang="en-US" altLang="en-US" sz="15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tất</a:t>
            </a:r>
            <a:r>
              <a:rPr lang="en-US" altLang="en-US" sz="15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cả</a:t>
            </a:r>
            <a:r>
              <a:rPr lang="en-US" altLang="en-US" sz="15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trường</a:t>
            </a:r>
            <a:r>
              <a:rPr lang="en-US" altLang="en-US" sz="15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hợp</a:t>
            </a:r>
            <a:r>
              <a:rPr lang="en-US" altLang="en-US" sz="15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ban </a:t>
            </a:r>
            <a:r>
              <a:rPr lang="en-US" altLang="en-US" sz="15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đầu</a:t>
            </a:r>
            <a:r>
              <a:rPr lang="en-US" altLang="en-US" sz="15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có</a:t>
            </a:r>
            <a:r>
              <a:rPr lang="en-US" altLang="en-US" sz="15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kết</a:t>
            </a:r>
            <a:r>
              <a:rPr lang="en-US" altLang="en-US" sz="15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quả</a:t>
            </a:r>
            <a:r>
              <a:rPr lang="en-US" altLang="en-US" sz="15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 </a:t>
            </a:r>
            <a:r>
              <a:rPr lang="en-US" altLang="en-US" sz="15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sau</a:t>
            </a:r>
            <a:r>
              <a:rPr lang="en-US" altLang="en-US" sz="15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đó</a:t>
            </a:r>
            <a:r>
              <a:rPr lang="en-US" altLang="en-US" sz="15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trở</a:t>
            </a:r>
            <a:r>
              <a:rPr lang="en-US" altLang="en-US" sz="15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thành</a:t>
            </a:r>
            <a:r>
              <a:rPr lang="en-US" altLang="en-US" sz="15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p>
        </p:txBody>
      </p:sp>
      <p:sp>
        <p:nvSpPr>
          <p:cNvPr id="8" name="Content Placeholder 2"/>
          <p:cNvSpPr txBox="1"/>
          <p:nvPr/>
        </p:nvSpPr>
        <p:spPr bwMode="auto">
          <a:xfrm>
            <a:off x="1156334" y="2847658"/>
            <a:ext cx="5015866" cy="3221672"/>
          </a:xfrm>
          <a:prstGeom prst="rect">
            <a:avLst/>
          </a:prstGeom>
          <a:solidFill>
            <a:schemeClr val="accent1">
              <a:lumMod val="20000"/>
              <a:lumOff val="80000"/>
            </a:schemeClr>
          </a:solidFill>
          <a:ln w="9525">
            <a:noFill/>
            <a:miter lim="800000"/>
          </a:ln>
        </p:spPr>
        <p:txBody>
          <a:bodyPr lIns="68580" tIns="34290" rIns="68580" bIns="34290"/>
          <a:lstStyle>
            <a:lvl1pPr>
              <a:spcBef>
                <a:spcPct val="20000"/>
              </a:spcBef>
              <a:buChar char="•"/>
              <a:defRPr sz="2400">
                <a:solidFill>
                  <a:srgbClr val="00589A"/>
                </a:solidFill>
                <a:latin typeface="Arial" panose="020B0604020202020204" pitchFamily="34" charset="0"/>
                <a:cs typeface="Arial" panose="020B0604020202020204" pitchFamily="34" charset="0"/>
                <a:sym typeface="Arial" panose="020B0604020202020204" pitchFamily="34" charset="0"/>
              </a:defRPr>
            </a:lvl1pPr>
            <a:lvl2pPr marL="628650" indent="-230505">
              <a:spcBef>
                <a:spcPct val="20000"/>
              </a:spcBef>
              <a:buChar char="–"/>
              <a:defRPr sz="2400">
                <a:solidFill>
                  <a:srgbClr val="FFC000"/>
                </a:solidFill>
                <a:latin typeface="Arial" panose="020B0604020202020204" pitchFamily="34" charset="0"/>
                <a:cs typeface="Arial" panose="020B0604020202020204" pitchFamily="34" charset="0"/>
                <a:sym typeface="Arial" panose="020B0604020202020204" pitchFamily="34" charset="0"/>
              </a:defRPr>
            </a:lvl2pPr>
            <a:lvl3pPr indent="-171450">
              <a:spcBef>
                <a:spcPct val="20000"/>
              </a:spcBef>
              <a:buChar char="•"/>
              <a:defRPr sz="24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259205" indent="-230505">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1595755" indent="-22225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052955" indent="-22225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510155" indent="-22225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2967355" indent="-22225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424555" indent="-22225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a:buSzPct val="75000"/>
              <a:buFontTx/>
              <a:buNone/>
              <a:defRPr/>
            </a:pPr>
            <a:r>
              <a:rPr lang="en-US" altLang="en-US" sz="1500" b="1"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Can </a:t>
            </a:r>
            <a:r>
              <a:rPr lang="en-US" altLang="en-US" sz="1500" b="1"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thiệp</a:t>
            </a:r>
            <a:endParaRPr lang="en-US" altLang="en-US" sz="1500" b="1"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endParaRPr>
          </a:p>
          <a:p>
            <a:pPr marL="171450" indent="-171450" algn="just">
              <a:lnSpc>
                <a:spcPct val="90000"/>
              </a:lnSpc>
              <a:spcBef>
                <a:spcPts val="1000"/>
              </a:spcBef>
              <a:buSzPct val="75000"/>
              <a:buFontTx/>
              <a:buAutoNum type="arabicPeriod"/>
              <a:defRPr/>
            </a:pPr>
            <a:r>
              <a:rPr lang="en-US" altLang="en-US" sz="15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Giám</a:t>
            </a:r>
            <a:r>
              <a:rPr lang="en-US" altLang="en-US" sz="15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sát</a:t>
            </a:r>
            <a:r>
              <a:rPr lang="en-US" altLang="en-US" sz="15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chủ</a:t>
            </a:r>
            <a:r>
              <a:rPr lang="en-US" altLang="en-US" sz="15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độngtình</a:t>
            </a:r>
            <a:r>
              <a:rPr lang="en-US" altLang="en-US" sz="15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trạng</a:t>
            </a:r>
            <a:r>
              <a:rPr lang="en-US" altLang="en-US" sz="15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chiếm</a:t>
            </a:r>
            <a:r>
              <a:rPr lang="en-US" altLang="en-US" sz="15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cư</a:t>
            </a:r>
            <a:r>
              <a:rPr lang="en-US" altLang="en-US" sz="15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CRE </a:t>
            </a:r>
            <a:r>
              <a:rPr lang="en-US" altLang="en-US" sz="15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trên</a:t>
            </a:r>
            <a:r>
              <a:rPr lang="en-US" altLang="en-US" sz="15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từng</a:t>
            </a:r>
            <a:r>
              <a:rPr lang="en-US" altLang="en-US" sz="15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NB </a:t>
            </a:r>
            <a:r>
              <a:rPr lang="en-US" altLang="en-US" sz="150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nhập</a:t>
            </a:r>
            <a:r>
              <a:rPr lang="en-US" altLang="en-US" sz="150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HSTC</a:t>
            </a:r>
            <a:endParaRPr lang="en-US" altLang="en-US" sz="15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endParaRPr>
          </a:p>
          <a:p>
            <a:pPr marL="171450" indent="-171450" algn="just">
              <a:lnSpc>
                <a:spcPct val="90000"/>
              </a:lnSpc>
              <a:spcBef>
                <a:spcPts val="1000"/>
              </a:spcBef>
              <a:buSzPct val="75000"/>
              <a:buFontTx/>
              <a:buAutoNum type="arabicPeriod"/>
              <a:defRPr/>
            </a:pPr>
            <a:endParaRPr lang="en-US" altLang="en-US" sz="15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endParaRPr>
          </a:p>
          <a:p>
            <a:pPr marL="171450" indent="-171450" algn="just">
              <a:lnSpc>
                <a:spcPct val="90000"/>
              </a:lnSpc>
              <a:spcBef>
                <a:spcPts val="1000"/>
              </a:spcBef>
              <a:buSzPct val="75000"/>
              <a:buFontTx/>
              <a:buAutoNum type="arabicPeriod"/>
              <a:defRPr/>
            </a:pPr>
            <a:endParaRPr lang="en-US" altLang="en-US" sz="15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endParaRPr>
          </a:p>
          <a:p>
            <a:pPr marL="171450" indent="-171450" algn="just">
              <a:lnSpc>
                <a:spcPct val="90000"/>
              </a:lnSpc>
              <a:spcBef>
                <a:spcPts val="1000"/>
              </a:spcBef>
              <a:buSzPct val="75000"/>
              <a:buFontTx/>
              <a:buAutoNum type="arabicPeriod"/>
              <a:defRPr/>
            </a:pPr>
            <a:r>
              <a:rPr lang="en-US" altLang="en-US" sz="15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Cách</a:t>
            </a:r>
            <a:r>
              <a:rPr lang="en-US" altLang="en-US" sz="15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ly</a:t>
            </a:r>
            <a:r>
              <a:rPr lang="en-US" altLang="en-US" sz="15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/Cohort NB </a:t>
            </a:r>
            <a:r>
              <a:rPr lang="en-US" altLang="en-US" sz="15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có</a:t>
            </a:r>
            <a:r>
              <a:rPr lang="en-US" altLang="en-US" sz="15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tình</a:t>
            </a:r>
            <a:r>
              <a:rPr lang="en-US" altLang="en-US" sz="15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trạng</a:t>
            </a:r>
            <a:r>
              <a:rPr lang="en-US" altLang="en-US" sz="15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chiếm</a:t>
            </a:r>
            <a:r>
              <a:rPr lang="en-US" altLang="en-US" sz="15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cư</a:t>
            </a:r>
            <a:r>
              <a:rPr lang="en-US" altLang="en-US" sz="15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hoặc</a:t>
            </a:r>
            <a:r>
              <a:rPr lang="en-US" altLang="en-US" sz="15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nhiễm</a:t>
            </a:r>
            <a:r>
              <a:rPr lang="en-US" altLang="en-US" sz="15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khuẩn</a:t>
            </a:r>
            <a:r>
              <a:rPr lang="en-US" altLang="en-US" sz="15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CRE</a:t>
            </a:r>
          </a:p>
          <a:p>
            <a:pPr marL="171450" indent="-171450" algn="just">
              <a:lnSpc>
                <a:spcPct val="90000"/>
              </a:lnSpc>
              <a:spcBef>
                <a:spcPts val="1000"/>
              </a:spcBef>
              <a:buSzPct val="75000"/>
              <a:buFontTx/>
              <a:buAutoNum type="arabicPeriod"/>
              <a:defRPr/>
            </a:pPr>
            <a:r>
              <a:rPr lang="en-US" altLang="en-US" sz="15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Phòng</a:t>
            </a:r>
            <a:r>
              <a:rPr lang="en-US" altLang="en-US" sz="15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ngừa</a:t>
            </a:r>
            <a:r>
              <a:rPr lang="en-US" altLang="en-US" sz="15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lây</a:t>
            </a:r>
            <a:r>
              <a:rPr lang="en-US" altLang="en-US" sz="15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truyền</a:t>
            </a:r>
            <a:r>
              <a:rPr lang="en-US" altLang="en-US" sz="15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qua </a:t>
            </a:r>
            <a:r>
              <a:rPr lang="en-US" altLang="en-US" sz="15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đường</a:t>
            </a:r>
            <a:r>
              <a:rPr lang="en-US" altLang="en-US" sz="15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tiếp</a:t>
            </a:r>
            <a:r>
              <a:rPr lang="en-US" altLang="en-US" sz="15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xúc</a:t>
            </a:r>
            <a:r>
              <a:rPr lang="en-US" altLang="en-US" sz="15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(VST, </a:t>
            </a:r>
            <a:r>
              <a:rPr lang="en-US" altLang="en-US" sz="15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mang</a:t>
            </a:r>
            <a:r>
              <a:rPr lang="en-US" altLang="en-US" sz="15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áo</a:t>
            </a:r>
            <a:r>
              <a:rPr lang="en-US" altLang="en-US" sz="15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choàng</a:t>
            </a:r>
            <a:r>
              <a:rPr lang="en-US" altLang="en-US" sz="15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găng</a:t>
            </a:r>
            <a:r>
              <a:rPr lang="en-US" altLang="en-US" sz="15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tay</a:t>
            </a:r>
            <a:r>
              <a:rPr lang="en-US" altLang="en-US" sz="15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a:t>
            </a:r>
          </a:p>
          <a:p>
            <a:pPr marL="171450" indent="-171450" algn="just">
              <a:lnSpc>
                <a:spcPct val="90000"/>
              </a:lnSpc>
              <a:spcBef>
                <a:spcPts val="1000"/>
              </a:spcBef>
              <a:buSzPct val="75000"/>
              <a:buFontTx/>
              <a:buAutoNum type="arabicPeriod"/>
              <a:defRPr/>
            </a:pPr>
            <a:r>
              <a:rPr lang="en-US" altLang="en-US" sz="15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Vệ</a:t>
            </a:r>
            <a:r>
              <a:rPr lang="en-US" altLang="en-US" sz="15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sinh</a:t>
            </a:r>
            <a:r>
              <a:rPr lang="en-US" altLang="en-US" sz="15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môi</a:t>
            </a:r>
            <a:r>
              <a:rPr lang="en-US" altLang="en-US" sz="15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khử</a:t>
            </a:r>
            <a:r>
              <a:rPr lang="en-US" altLang="en-US" sz="15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khuẩn</a:t>
            </a:r>
            <a:r>
              <a:rPr lang="en-US" altLang="en-US" sz="15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bề</a:t>
            </a:r>
            <a:r>
              <a:rPr lang="en-US" altLang="en-US" sz="15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mặt</a:t>
            </a:r>
            <a:r>
              <a:rPr lang="en-US" altLang="en-US" sz="15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tăng</a:t>
            </a:r>
            <a:r>
              <a:rPr lang="en-US" altLang="en-US" sz="15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cường</a:t>
            </a:r>
            <a:r>
              <a:rPr lang="en-US" altLang="en-US" sz="15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tại</a:t>
            </a:r>
            <a:r>
              <a:rPr lang="en-US" altLang="en-US" sz="150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HSTC</a:t>
            </a:r>
            <a:endParaRPr lang="en-US" altLang="en-US" sz="15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endParaRPr>
          </a:p>
          <a:p>
            <a:pPr>
              <a:buSzPct val="75000"/>
              <a:buFontTx/>
              <a:buAutoNum type="arabicPeriod"/>
              <a:defRPr/>
            </a:pPr>
            <a:endParaRPr lang="en-US" altLang="en-US" sz="1500" dirty="0">
              <a:solidFill>
                <a:schemeClr val="tx1"/>
              </a:solidFill>
            </a:endParaRPr>
          </a:p>
        </p:txBody>
      </p:sp>
      <p:sp>
        <p:nvSpPr>
          <p:cNvPr id="9" name="Content Placeholder 2"/>
          <p:cNvSpPr txBox="1"/>
          <p:nvPr/>
        </p:nvSpPr>
        <p:spPr bwMode="auto">
          <a:xfrm>
            <a:off x="6172200" y="2846070"/>
            <a:ext cx="5440680" cy="3200400"/>
          </a:xfrm>
          <a:prstGeom prst="rect">
            <a:avLst/>
          </a:prstGeom>
          <a:solidFill>
            <a:schemeClr val="accent1">
              <a:lumMod val="40000"/>
              <a:lumOff val="60000"/>
            </a:schemeClr>
          </a:solidFill>
          <a:ln w="9525">
            <a:noFill/>
            <a:miter lim="800000"/>
          </a:ln>
        </p:spPr>
        <p:txBody>
          <a:bodyPr lIns="68580" tIns="34290" rIns="68580" bIns="34290"/>
          <a:lstStyle>
            <a:lvl1pPr>
              <a:defRPr>
                <a:solidFill>
                  <a:schemeClr val="tx1"/>
                </a:solidFill>
                <a:latin typeface="Arial" panose="020B0604020202020204" pitchFamily="34" charset="0"/>
                <a:ea typeface="SimSun" panose="02010600030101010101" pitchFamily="2" charset="-122"/>
                <a:cs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cs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cs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cs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cs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cs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cs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cs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cs typeface="SimSun" panose="02010600030101010101" pitchFamily="2" charset="-122"/>
              </a:defRPr>
            </a:lvl9pPr>
          </a:lstStyle>
          <a:p>
            <a:pPr>
              <a:spcBef>
                <a:spcPct val="20000"/>
              </a:spcBef>
              <a:buSzPct val="75000"/>
              <a:defRPr/>
            </a:pPr>
            <a:r>
              <a:rPr lang="en-US" sz="1500" b="1" dirty="0" err="1">
                <a:latin typeface="Calibri Light" panose="020F0302020204030204" pitchFamily="34" charset="0"/>
                <a:ea typeface="Calibri Light" panose="020F0302020204030204" pitchFamily="34" charset="0"/>
                <a:cs typeface="Calibri Light" panose="020F0302020204030204" pitchFamily="34" charset="0"/>
                <a:sym typeface="Arial" panose="020B0604020202020204" pitchFamily="34" charset="0"/>
              </a:rPr>
              <a:t>Chỉ</a:t>
            </a:r>
            <a:r>
              <a:rPr lang="en-US" sz="1500" b="1" dirty="0">
                <a:latin typeface="Calibri Light" panose="020F0302020204030204" pitchFamily="34" charset="0"/>
                <a:ea typeface="Calibri Light" panose="020F0302020204030204" pitchFamily="34" charset="0"/>
                <a:cs typeface="Calibri Light" panose="020F0302020204030204" pitchFamily="34" charset="0"/>
                <a:sym typeface="Arial" panose="020B0604020202020204" pitchFamily="34" charset="0"/>
              </a:rPr>
              <a:t> </a:t>
            </a:r>
            <a:r>
              <a:rPr lang="en-US" sz="1500" b="1" dirty="0" err="1">
                <a:latin typeface="Calibri Light" panose="020F0302020204030204" pitchFamily="34" charset="0"/>
                <a:ea typeface="Calibri Light" panose="020F0302020204030204" pitchFamily="34" charset="0"/>
                <a:cs typeface="Calibri Light" panose="020F0302020204030204" pitchFamily="34" charset="0"/>
                <a:sym typeface="Arial" panose="020B0604020202020204" pitchFamily="34" charset="0"/>
              </a:rPr>
              <a:t>số</a:t>
            </a:r>
            <a:endParaRPr lang="en-US" sz="1500" b="1" dirty="0">
              <a:latin typeface="Calibri Light" panose="020F0302020204030204" pitchFamily="34" charset="0"/>
              <a:ea typeface="Calibri Light" panose="020F0302020204030204" pitchFamily="34" charset="0"/>
              <a:cs typeface="Calibri Light" panose="020F0302020204030204" pitchFamily="34" charset="0"/>
              <a:sym typeface="Arial" panose="020B0604020202020204" pitchFamily="34" charset="0"/>
            </a:endParaRPr>
          </a:p>
          <a:p>
            <a:pPr algn="just">
              <a:spcBef>
                <a:spcPct val="20000"/>
              </a:spcBef>
              <a:buSzPct val="75000"/>
              <a:buFontTx/>
              <a:buNone/>
              <a:defRPr/>
            </a:pPr>
            <a:r>
              <a:rPr lang="en-US" altLang="en-US" sz="1500" dirty="0" err="1">
                <a:latin typeface="Calibri Light" panose="020F0302020204030204" pitchFamily="34" charset="0"/>
                <a:ea typeface="Calibri Light" panose="020F0302020204030204" pitchFamily="34" charset="0"/>
                <a:cs typeface="Calibri Light" panose="020F0302020204030204" pitchFamily="34" charset="0"/>
              </a:rPr>
              <a:t>Tỷ</a:t>
            </a:r>
            <a:r>
              <a:rPr lang="en-US" altLang="en-US" sz="1500" dirty="0">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latin typeface="Calibri Light" panose="020F0302020204030204" pitchFamily="34" charset="0"/>
                <a:ea typeface="Calibri Light" panose="020F0302020204030204" pitchFamily="34" charset="0"/>
                <a:cs typeface="Calibri Light" panose="020F0302020204030204" pitchFamily="34" charset="0"/>
              </a:rPr>
              <a:t>lệ</a:t>
            </a:r>
            <a:r>
              <a:rPr lang="en-US" altLang="en-US" sz="1500" dirty="0">
                <a:latin typeface="Calibri Light" panose="020F0302020204030204" pitchFamily="34" charset="0"/>
                <a:ea typeface="Calibri Light" panose="020F0302020204030204" pitchFamily="34" charset="0"/>
                <a:cs typeface="Calibri Light" panose="020F0302020204030204" pitchFamily="34" charset="0"/>
              </a:rPr>
              <a:t> </a:t>
            </a:r>
            <a:r>
              <a:rPr lang="en-US" sz="1500" dirty="0" err="1">
                <a:latin typeface="Calibri Light" panose="020F0302020204030204" pitchFamily="34" charset="0"/>
                <a:ea typeface="Calibri Light" panose="020F0302020204030204" pitchFamily="34" charset="0"/>
                <a:cs typeface="Calibri Light" panose="020F0302020204030204" pitchFamily="34" charset="0"/>
              </a:rPr>
              <a:t>chiếm</a:t>
            </a:r>
            <a:r>
              <a:rPr lang="en-US" sz="1500" dirty="0">
                <a:latin typeface="Calibri Light" panose="020F0302020204030204" pitchFamily="34" charset="0"/>
                <a:ea typeface="Calibri Light" panose="020F0302020204030204" pitchFamily="34" charset="0"/>
                <a:cs typeface="Calibri Light" panose="020F0302020204030204" pitchFamily="34" charset="0"/>
              </a:rPr>
              <a:t> </a:t>
            </a:r>
            <a:r>
              <a:rPr lang="en-US" sz="1500" dirty="0" err="1">
                <a:latin typeface="Calibri Light" panose="020F0302020204030204" pitchFamily="34" charset="0"/>
                <a:ea typeface="Calibri Light" panose="020F0302020204030204" pitchFamily="34" charset="0"/>
                <a:cs typeface="Calibri Light" panose="020F0302020204030204" pitchFamily="34" charset="0"/>
              </a:rPr>
              <a:t>cư</a:t>
            </a:r>
            <a:r>
              <a:rPr lang="en-US" sz="1500" dirty="0">
                <a:latin typeface="Calibri Light" panose="020F0302020204030204" pitchFamily="34" charset="0"/>
                <a:ea typeface="Calibri Light" panose="020F0302020204030204" pitchFamily="34" charset="0"/>
                <a:cs typeface="Calibri Light" panose="020F0302020204030204" pitchFamily="34" charset="0"/>
              </a:rPr>
              <a:t> CRE </a:t>
            </a:r>
            <a:r>
              <a:rPr lang="en-US" sz="1500" dirty="0" err="1">
                <a:latin typeface="Calibri Light" panose="020F0302020204030204" pitchFamily="34" charset="0"/>
                <a:ea typeface="Calibri Light" panose="020F0302020204030204" pitchFamily="34" charset="0"/>
                <a:cs typeface="Calibri Light" panose="020F0302020204030204" pitchFamily="34" charset="0"/>
              </a:rPr>
              <a:t>mới</a:t>
            </a:r>
            <a:r>
              <a:rPr lang="en-US" sz="1500" dirty="0">
                <a:latin typeface="Calibri Light" panose="020F0302020204030204" pitchFamily="34" charset="0"/>
                <a:ea typeface="Calibri Light" panose="020F0302020204030204" pitchFamily="34" charset="0"/>
                <a:cs typeface="Calibri Light" panose="020F0302020204030204" pitchFamily="34" charset="0"/>
              </a:rPr>
              <a:t> </a:t>
            </a:r>
            <a:r>
              <a:rPr lang="en-US" sz="1500" err="1">
                <a:latin typeface="Calibri Light" panose="020F0302020204030204" pitchFamily="34" charset="0"/>
                <a:ea typeface="Calibri Light" panose="020F0302020204030204" pitchFamily="34" charset="0"/>
                <a:cs typeface="Calibri Light" panose="020F0302020204030204" pitchFamily="34" charset="0"/>
              </a:rPr>
              <a:t>tại</a:t>
            </a:r>
            <a:r>
              <a:rPr lang="en-US" sz="1500">
                <a:latin typeface="Calibri Light" panose="020F0302020204030204" pitchFamily="34" charset="0"/>
                <a:ea typeface="Calibri Light" panose="020F0302020204030204" pitchFamily="34" charset="0"/>
                <a:cs typeface="Calibri Light" panose="020F0302020204030204" pitchFamily="34" charset="0"/>
              </a:rPr>
              <a:t> HSTC</a:t>
            </a:r>
            <a:endParaRPr lang="en-US" sz="1500" dirty="0">
              <a:latin typeface="Calibri Light" panose="020F0302020204030204" pitchFamily="34" charset="0"/>
              <a:ea typeface="Calibri Light" panose="020F0302020204030204" pitchFamily="34" charset="0"/>
              <a:cs typeface="Calibri Light" panose="020F0302020204030204" pitchFamily="34" charset="0"/>
            </a:endParaRPr>
          </a:p>
          <a:p>
            <a:pPr algn="just">
              <a:spcBef>
                <a:spcPct val="20000"/>
              </a:spcBef>
              <a:buSzPct val="75000"/>
              <a:buFontTx/>
              <a:buNone/>
              <a:defRPr/>
            </a:pPr>
            <a:r>
              <a:rPr lang="en-US" altLang="en-US" sz="1500" dirty="0" err="1">
                <a:latin typeface="Calibri Light" panose="020F0302020204030204" pitchFamily="34" charset="0"/>
                <a:ea typeface="Calibri Light" panose="020F0302020204030204" pitchFamily="34" charset="0"/>
                <a:cs typeface="Calibri Light" panose="020F0302020204030204" pitchFamily="34" charset="0"/>
              </a:rPr>
              <a:t>Tỷ</a:t>
            </a:r>
            <a:r>
              <a:rPr lang="en-US" altLang="en-US" sz="1500" dirty="0">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latin typeface="Calibri Light" panose="020F0302020204030204" pitchFamily="34" charset="0"/>
                <a:ea typeface="Calibri Light" panose="020F0302020204030204" pitchFamily="34" charset="0"/>
                <a:cs typeface="Calibri Light" panose="020F0302020204030204" pitchFamily="34" charset="0"/>
              </a:rPr>
              <a:t>suất</a:t>
            </a:r>
            <a:r>
              <a:rPr lang="en-US" altLang="en-US" sz="1500" dirty="0">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latin typeface="Calibri Light" panose="020F0302020204030204" pitchFamily="34" charset="0"/>
                <a:ea typeface="Calibri Light" panose="020F0302020204030204" pitchFamily="34" charset="0"/>
                <a:cs typeface="Calibri Light" panose="020F0302020204030204" pitchFamily="34" charset="0"/>
              </a:rPr>
              <a:t>mắc</a:t>
            </a:r>
            <a:r>
              <a:rPr lang="en-US" altLang="en-US" sz="1500" dirty="0">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latin typeface="Calibri Light" panose="020F0302020204030204" pitchFamily="34" charset="0"/>
                <a:ea typeface="Calibri Light" panose="020F0302020204030204" pitchFamily="34" charset="0"/>
                <a:cs typeface="Calibri Light" panose="020F0302020204030204" pitchFamily="34" charset="0"/>
              </a:rPr>
              <a:t>mới</a:t>
            </a:r>
            <a:r>
              <a:rPr lang="en-US" altLang="en-US" sz="1500" dirty="0">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latin typeface="Calibri Light" panose="020F0302020204030204" pitchFamily="34" charset="0"/>
                <a:ea typeface="Calibri Light" panose="020F0302020204030204" pitchFamily="34" charset="0"/>
                <a:cs typeface="Calibri Light" panose="020F0302020204030204" pitchFamily="34" charset="0"/>
              </a:rPr>
              <a:t>chiếm</a:t>
            </a:r>
            <a:r>
              <a:rPr lang="en-US" altLang="en-US" sz="1500" dirty="0">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latin typeface="Calibri Light" panose="020F0302020204030204" pitchFamily="34" charset="0"/>
                <a:ea typeface="Calibri Light" panose="020F0302020204030204" pitchFamily="34" charset="0"/>
                <a:cs typeface="Calibri Light" panose="020F0302020204030204" pitchFamily="34" charset="0"/>
              </a:rPr>
              <a:t>cư</a:t>
            </a:r>
            <a:r>
              <a:rPr lang="en-US" altLang="en-US" sz="1500" dirty="0">
                <a:latin typeface="Calibri Light" panose="020F0302020204030204" pitchFamily="34" charset="0"/>
                <a:ea typeface="Calibri Light" panose="020F0302020204030204" pitchFamily="34" charset="0"/>
                <a:cs typeface="Calibri Light" panose="020F0302020204030204" pitchFamily="34" charset="0"/>
              </a:rPr>
              <a:t> CRE </a:t>
            </a:r>
            <a:r>
              <a:rPr lang="en-US" altLang="en-US" sz="1500" err="1">
                <a:latin typeface="Calibri Light" panose="020F0302020204030204" pitchFamily="34" charset="0"/>
                <a:ea typeface="Calibri Light" panose="020F0302020204030204" pitchFamily="34" charset="0"/>
                <a:cs typeface="Calibri Light" panose="020F0302020204030204" pitchFamily="34" charset="0"/>
              </a:rPr>
              <a:t>tại</a:t>
            </a:r>
            <a:r>
              <a:rPr lang="en-US" altLang="en-US" sz="1500">
                <a:latin typeface="Calibri Light" panose="020F0302020204030204" pitchFamily="34" charset="0"/>
                <a:ea typeface="Calibri Light" panose="020F0302020204030204" pitchFamily="34" charset="0"/>
                <a:cs typeface="Calibri Light" panose="020F0302020204030204" pitchFamily="34" charset="0"/>
              </a:rPr>
              <a:t> HSTC</a:t>
            </a:r>
            <a:endParaRPr lang="en-US" altLang="en-US" sz="1500" dirty="0">
              <a:latin typeface="Calibri Light" panose="020F0302020204030204" pitchFamily="34" charset="0"/>
              <a:ea typeface="Calibri Light" panose="020F0302020204030204" pitchFamily="34" charset="0"/>
              <a:cs typeface="Calibri Light" panose="020F0302020204030204" pitchFamily="34" charset="0"/>
            </a:endParaRPr>
          </a:p>
          <a:p>
            <a:pPr algn="just">
              <a:spcBef>
                <a:spcPct val="20000"/>
              </a:spcBef>
              <a:buSzPct val="75000"/>
              <a:buFontTx/>
              <a:buNone/>
              <a:defRPr/>
            </a:pPr>
            <a:r>
              <a:rPr lang="en-US" altLang="en-US" sz="1500" dirty="0" err="1">
                <a:latin typeface="Calibri Light" panose="020F0302020204030204" pitchFamily="34" charset="0"/>
                <a:ea typeface="Calibri Light" panose="020F0302020204030204" pitchFamily="34" charset="0"/>
                <a:cs typeface="Calibri Light" panose="020F0302020204030204" pitchFamily="34" charset="0"/>
              </a:rPr>
              <a:t>Số</a:t>
            </a:r>
            <a:r>
              <a:rPr lang="en-US" altLang="en-US" sz="1500" dirty="0">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latin typeface="Calibri Light" panose="020F0302020204030204" pitchFamily="34" charset="0"/>
                <a:ea typeface="Calibri Light" panose="020F0302020204030204" pitchFamily="34" charset="0"/>
                <a:cs typeface="Calibri Light" panose="020F0302020204030204" pitchFamily="34" charset="0"/>
              </a:rPr>
              <a:t>ngày</a:t>
            </a:r>
            <a:r>
              <a:rPr lang="en-US" altLang="en-US" sz="1500" dirty="0">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latin typeface="Calibri Light" panose="020F0302020204030204" pitchFamily="34" charset="0"/>
                <a:ea typeface="Calibri Light" panose="020F0302020204030204" pitchFamily="34" charset="0"/>
                <a:cs typeface="Calibri Light" panose="020F0302020204030204" pitchFamily="34" charset="0"/>
              </a:rPr>
              <a:t>trung</a:t>
            </a:r>
            <a:r>
              <a:rPr lang="en-US" altLang="en-US" sz="1500" dirty="0">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latin typeface="Calibri Light" panose="020F0302020204030204" pitchFamily="34" charset="0"/>
                <a:ea typeface="Calibri Light" panose="020F0302020204030204" pitchFamily="34" charset="0"/>
                <a:cs typeface="Calibri Light" panose="020F0302020204030204" pitchFamily="34" charset="0"/>
              </a:rPr>
              <a:t>bình</a:t>
            </a:r>
            <a:r>
              <a:rPr lang="en-US" altLang="en-US" sz="1500" dirty="0">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latin typeface="Calibri Light" panose="020F0302020204030204" pitchFamily="34" charset="0"/>
                <a:ea typeface="Calibri Light" panose="020F0302020204030204" pitchFamily="34" charset="0"/>
                <a:cs typeface="Calibri Light" panose="020F0302020204030204" pitchFamily="34" charset="0"/>
              </a:rPr>
              <a:t>của</a:t>
            </a:r>
            <a:r>
              <a:rPr lang="en-US" altLang="en-US" sz="1500" dirty="0">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latin typeface="Calibri Light" panose="020F0302020204030204" pitchFamily="34" charset="0"/>
                <a:ea typeface="Calibri Light" panose="020F0302020204030204" pitchFamily="34" charset="0"/>
                <a:cs typeface="Calibri Light" panose="020F0302020204030204" pitchFamily="34" charset="0"/>
              </a:rPr>
              <a:t>tất</a:t>
            </a:r>
            <a:r>
              <a:rPr lang="en-US" altLang="en-US" sz="1500" dirty="0">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latin typeface="Calibri Light" panose="020F0302020204030204" pitchFamily="34" charset="0"/>
                <a:ea typeface="Calibri Light" panose="020F0302020204030204" pitchFamily="34" charset="0"/>
                <a:cs typeface="Calibri Light" panose="020F0302020204030204" pitchFamily="34" charset="0"/>
              </a:rPr>
              <a:t>cả</a:t>
            </a:r>
            <a:r>
              <a:rPr lang="en-US" altLang="en-US" sz="1500" dirty="0">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latin typeface="Calibri Light" panose="020F0302020204030204" pitchFamily="34" charset="0"/>
                <a:ea typeface="Calibri Light" panose="020F0302020204030204" pitchFamily="34" charset="0"/>
                <a:cs typeface="Calibri Light" panose="020F0302020204030204" pitchFamily="34" charset="0"/>
              </a:rPr>
              <a:t>trường</a:t>
            </a:r>
            <a:r>
              <a:rPr lang="en-US" altLang="en-US" sz="1500" dirty="0">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latin typeface="Calibri Light" panose="020F0302020204030204" pitchFamily="34" charset="0"/>
                <a:ea typeface="Calibri Light" panose="020F0302020204030204" pitchFamily="34" charset="0"/>
                <a:cs typeface="Calibri Light" panose="020F0302020204030204" pitchFamily="34" charset="0"/>
              </a:rPr>
              <a:t>hợp</a:t>
            </a:r>
            <a:r>
              <a:rPr lang="en-US" altLang="en-US" sz="1500" dirty="0">
                <a:latin typeface="Calibri Light" panose="020F0302020204030204" pitchFamily="34" charset="0"/>
                <a:ea typeface="Calibri Light" panose="020F0302020204030204" pitchFamily="34" charset="0"/>
                <a:cs typeface="Calibri Light" panose="020F0302020204030204" pitchFamily="34" charset="0"/>
              </a:rPr>
              <a:t> ban </a:t>
            </a:r>
            <a:r>
              <a:rPr lang="en-US" altLang="en-US" sz="1500" dirty="0" err="1">
                <a:latin typeface="Calibri Light" panose="020F0302020204030204" pitchFamily="34" charset="0"/>
                <a:ea typeface="Calibri Light" panose="020F0302020204030204" pitchFamily="34" charset="0"/>
                <a:cs typeface="Calibri Light" panose="020F0302020204030204" pitchFamily="34" charset="0"/>
              </a:rPr>
              <a:t>đầu</a:t>
            </a:r>
            <a:r>
              <a:rPr lang="en-US" altLang="en-US" sz="1500" dirty="0">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latin typeface="Calibri Light" panose="020F0302020204030204" pitchFamily="34" charset="0"/>
                <a:ea typeface="Calibri Light" panose="020F0302020204030204" pitchFamily="34" charset="0"/>
                <a:cs typeface="Calibri Light" panose="020F0302020204030204" pitchFamily="34" charset="0"/>
              </a:rPr>
              <a:t>có</a:t>
            </a:r>
            <a:r>
              <a:rPr lang="en-US" altLang="en-US" sz="1500" dirty="0">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latin typeface="Calibri Light" panose="020F0302020204030204" pitchFamily="34" charset="0"/>
                <a:ea typeface="Calibri Light" panose="020F0302020204030204" pitchFamily="34" charset="0"/>
                <a:cs typeface="Calibri Light" panose="020F0302020204030204" pitchFamily="34" charset="0"/>
              </a:rPr>
              <a:t>kết</a:t>
            </a:r>
            <a:r>
              <a:rPr lang="en-US" altLang="en-US" sz="1500" dirty="0">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latin typeface="Calibri Light" panose="020F0302020204030204" pitchFamily="34" charset="0"/>
                <a:ea typeface="Calibri Light" panose="020F0302020204030204" pitchFamily="34" charset="0"/>
                <a:cs typeface="Calibri Light" panose="020F0302020204030204" pitchFamily="34" charset="0"/>
              </a:rPr>
              <a:t>quả</a:t>
            </a:r>
            <a:r>
              <a:rPr lang="en-US" altLang="en-US" sz="1500" dirty="0">
                <a:latin typeface="Calibri Light" panose="020F0302020204030204" pitchFamily="34" charset="0"/>
                <a:ea typeface="Calibri Light" panose="020F0302020204030204" pitchFamily="34" charset="0"/>
                <a:cs typeface="Calibri Light" panose="020F0302020204030204" pitchFamily="34" charset="0"/>
              </a:rPr>
              <a:t> (-) </a:t>
            </a:r>
            <a:r>
              <a:rPr lang="en-US" altLang="en-US" sz="1500" dirty="0" err="1">
                <a:latin typeface="Calibri Light" panose="020F0302020204030204" pitchFamily="34" charset="0"/>
                <a:ea typeface="Calibri Light" panose="020F0302020204030204" pitchFamily="34" charset="0"/>
                <a:cs typeface="Calibri Light" panose="020F0302020204030204" pitchFamily="34" charset="0"/>
              </a:rPr>
              <a:t>sau</a:t>
            </a:r>
            <a:r>
              <a:rPr lang="en-US" altLang="en-US" sz="1500" dirty="0">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latin typeface="Calibri Light" panose="020F0302020204030204" pitchFamily="34" charset="0"/>
                <a:ea typeface="Calibri Light" panose="020F0302020204030204" pitchFamily="34" charset="0"/>
                <a:cs typeface="Calibri Light" panose="020F0302020204030204" pitchFamily="34" charset="0"/>
              </a:rPr>
              <a:t>đó</a:t>
            </a:r>
            <a:r>
              <a:rPr lang="en-US" altLang="en-US" sz="1500" dirty="0">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latin typeface="Calibri Light" panose="020F0302020204030204" pitchFamily="34" charset="0"/>
                <a:ea typeface="Calibri Light" panose="020F0302020204030204" pitchFamily="34" charset="0"/>
                <a:cs typeface="Calibri Light" panose="020F0302020204030204" pitchFamily="34" charset="0"/>
              </a:rPr>
              <a:t>trở</a:t>
            </a:r>
            <a:r>
              <a:rPr lang="en-US" altLang="en-US" sz="1500" dirty="0">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latin typeface="Calibri Light" panose="020F0302020204030204" pitchFamily="34" charset="0"/>
                <a:ea typeface="Calibri Light" panose="020F0302020204030204" pitchFamily="34" charset="0"/>
                <a:cs typeface="Calibri Light" panose="020F0302020204030204" pitchFamily="34" charset="0"/>
              </a:rPr>
              <a:t>thành</a:t>
            </a:r>
            <a:r>
              <a:rPr lang="en-US" altLang="en-US" sz="1500" dirty="0">
                <a:latin typeface="Calibri Light" panose="020F0302020204030204" pitchFamily="34" charset="0"/>
                <a:ea typeface="Calibri Light" panose="020F0302020204030204" pitchFamily="34" charset="0"/>
                <a:cs typeface="Calibri Light" panose="020F0302020204030204" pitchFamily="34" charset="0"/>
              </a:rPr>
              <a:t> (+)</a:t>
            </a:r>
          </a:p>
          <a:p>
            <a:pPr algn="just">
              <a:spcBef>
                <a:spcPct val="20000"/>
              </a:spcBef>
              <a:buSzPct val="75000"/>
              <a:defRPr/>
            </a:pPr>
            <a:endParaRPr lang="en-US" sz="1500" dirty="0">
              <a:latin typeface="Calibri Light" panose="020F0302020204030204" pitchFamily="34" charset="0"/>
              <a:ea typeface="Calibri Light" panose="020F0302020204030204" pitchFamily="34" charset="0"/>
              <a:cs typeface="Calibri Light" panose="020F0302020204030204" pitchFamily="34" charset="0"/>
              <a:sym typeface="Arial" panose="020B0604020202020204" pitchFamily="34" charset="0"/>
            </a:endParaRPr>
          </a:p>
          <a:p>
            <a:pPr algn="just">
              <a:spcBef>
                <a:spcPct val="20000"/>
              </a:spcBef>
              <a:buSzPct val="75000"/>
              <a:defRPr/>
            </a:pPr>
            <a:r>
              <a:rPr lang="en-US" altLang="en-US" sz="1500" dirty="0" err="1">
                <a:latin typeface="Calibri Light" panose="020F0302020204030204" pitchFamily="34" charset="0"/>
                <a:ea typeface="Calibri Light" panose="020F0302020204030204" pitchFamily="34" charset="0"/>
                <a:cs typeface="Calibri Light" panose="020F0302020204030204" pitchFamily="34" charset="0"/>
              </a:rPr>
              <a:t>Tỷ</a:t>
            </a:r>
            <a:r>
              <a:rPr lang="en-US" altLang="en-US" sz="1500" dirty="0">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latin typeface="Calibri Light" panose="020F0302020204030204" pitchFamily="34" charset="0"/>
                <a:ea typeface="Calibri Light" panose="020F0302020204030204" pitchFamily="34" charset="0"/>
                <a:cs typeface="Calibri Light" panose="020F0302020204030204" pitchFamily="34" charset="0"/>
              </a:rPr>
              <a:t>lệ</a:t>
            </a:r>
            <a:r>
              <a:rPr lang="en-US" altLang="en-US" sz="1500" dirty="0">
                <a:latin typeface="Calibri Light" panose="020F0302020204030204" pitchFamily="34" charset="0"/>
                <a:ea typeface="Calibri Light" panose="020F0302020204030204" pitchFamily="34" charset="0"/>
                <a:cs typeface="Calibri Light" panose="020F0302020204030204" pitchFamily="34" charset="0"/>
              </a:rPr>
              <a:t> NB </a:t>
            </a:r>
            <a:r>
              <a:rPr lang="en-US" altLang="en-US" sz="1500" err="1">
                <a:latin typeface="Calibri Light" panose="020F0302020204030204" pitchFamily="34" charset="0"/>
                <a:ea typeface="Calibri Light" panose="020F0302020204030204" pitchFamily="34" charset="0"/>
                <a:cs typeface="Calibri Light" panose="020F0302020204030204" pitchFamily="34" charset="0"/>
              </a:rPr>
              <a:t>nhập</a:t>
            </a:r>
            <a:r>
              <a:rPr lang="en-US" altLang="en-US" sz="1500">
                <a:latin typeface="Calibri Light" panose="020F0302020204030204" pitchFamily="34" charset="0"/>
                <a:ea typeface="Calibri Light" panose="020F0302020204030204" pitchFamily="34" charset="0"/>
                <a:cs typeface="Calibri Light" panose="020F0302020204030204" pitchFamily="34" charset="0"/>
              </a:rPr>
              <a:t> HSTC </a:t>
            </a:r>
            <a:r>
              <a:rPr lang="en-US" altLang="en-US" sz="1500" dirty="0" err="1">
                <a:latin typeface="Calibri Light" panose="020F0302020204030204" pitchFamily="34" charset="0"/>
                <a:ea typeface="Calibri Light" panose="020F0302020204030204" pitchFamily="34" charset="0"/>
                <a:cs typeface="Calibri Light" panose="020F0302020204030204" pitchFamily="34" charset="0"/>
              </a:rPr>
              <a:t>có</a:t>
            </a:r>
            <a:r>
              <a:rPr lang="en-US" altLang="en-US" sz="1500" dirty="0">
                <a:latin typeface="Calibri Light" panose="020F0302020204030204" pitchFamily="34" charset="0"/>
                <a:ea typeface="Calibri Light" panose="020F0302020204030204" pitchFamily="34" charset="0"/>
                <a:cs typeface="Calibri Light" panose="020F0302020204030204" pitchFamily="34" charset="0"/>
              </a:rPr>
              <a:t> CRE (+) </a:t>
            </a:r>
            <a:r>
              <a:rPr lang="en-US" altLang="en-US" sz="1500" dirty="0" err="1">
                <a:latin typeface="Calibri Light" panose="020F0302020204030204" pitchFamily="34" charset="0"/>
                <a:ea typeface="Calibri Light" panose="020F0302020204030204" pitchFamily="34" charset="0"/>
                <a:cs typeface="Calibri Light" panose="020F0302020204030204" pitchFamily="34" charset="0"/>
              </a:rPr>
              <a:t>được</a:t>
            </a:r>
            <a:r>
              <a:rPr lang="en-US" altLang="en-US" sz="1500" dirty="0">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latin typeface="Calibri Light" panose="020F0302020204030204" pitchFamily="34" charset="0"/>
                <a:ea typeface="Calibri Light" panose="020F0302020204030204" pitchFamily="34" charset="0"/>
                <a:cs typeface="Calibri Light" panose="020F0302020204030204" pitchFamily="34" charset="0"/>
              </a:rPr>
              <a:t>cách</a:t>
            </a:r>
            <a:r>
              <a:rPr lang="en-US" altLang="en-US" sz="1500" dirty="0">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latin typeface="Calibri Light" panose="020F0302020204030204" pitchFamily="34" charset="0"/>
                <a:ea typeface="Calibri Light" panose="020F0302020204030204" pitchFamily="34" charset="0"/>
                <a:cs typeface="Calibri Light" panose="020F0302020204030204" pitchFamily="34" charset="0"/>
              </a:rPr>
              <a:t>ly</a:t>
            </a:r>
            <a:r>
              <a:rPr lang="en-US" altLang="en-US" sz="1500" dirty="0">
                <a:latin typeface="Calibri Light" panose="020F0302020204030204" pitchFamily="34" charset="0"/>
                <a:ea typeface="Calibri Light" panose="020F0302020204030204" pitchFamily="34" charset="0"/>
                <a:cs typeface="Calibri Light" panose="020F0302020204030204" pitchFamily="34" charset="0"/>
              </a:rPr>
              <a:t>/cohort </a:t>
            </a:r>
          </a:p>
          <a:p>
            <a:pPr algn="just">
              <a:spcBef>
                <a:spcPct val="20000"/>
              </a:spcBef>
              <a:buSzPct val="75000"/>
              <a:defRPr/>
            </a:pPr>
            <a:endParaRPr lang="en-US" altLang="en-US" sz="1500" dirty="0">
              <a:latin typeface="Calibri Light" panose="020F0302020204030204" pitchFamily="34" charset="0"/>
              <a:ea typeface="Calibri Light" panose="020F0302020204030204" pitchFamily="34" charset="0"/>
              <a:cs typeface="Calibri Light" panose="020F0302020204030204" pitchFamily="34" charset="0"/>
            </a:endParaRPr>
          </a:p>
          <a:p>
            <a:pPr algn="just">
              <a:spcBef>
                <a:spcPct val="20000"/>
              </a:spcBef>
              <a:buSzPct val="75000"/>
              <a:defRPr/>
            </a:pPr>
            <a:r>
              <a:rPr lang="en-US" altLang="en-US" sz="1500" dirty="0" err="1">
                <a:latin typeface="Calibri Light" panose="020F0302020204030204" pitchFamily="34" charset="0"/>
                <a:ea typeface="Calibri Light" panose="020F0302020204030204" pitchFamily="34" charset="0"/>
                <a:cs typeface="Calibri Light" panose="020F0302020204030204" pitchFamily="34" charset="0"/>
              </a:rPr>
              <a:t>Tỷ</a:t>
            </a:r>
            <a:r>
              <a:rPr lang="en-US" altLang="en-US" sz="1500" dirty="0">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latin typeface="Calibri Light" panose="020F0302020204030204" pitchFamily="34" charset="0"/>
                <a:ea typeface="Calibri Light" panose="020F0302020204030204" pitchFamily="34" charset="0"/>
                <a:cs typeface="Calibri Light" panose="020F0302020204030204" pitchFamily="34" charset="0"/>
              </a:rPr>
              <a:t>lệ</a:t>
            </a:r>
            <a:r>
              <a:rPr lang="en-US" altLang="en-US" sz="1500" dirty="0">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latin typeface="Calibri Light" panose="020F0302020204030204" pitchFamily="34" charset="0"/>
                <a:ea typeface="Calibri Light" panose="020F0302020204030204" pitchFamily="34" charset="0"/>
                <a:cs typeface="Calibri Light" panose="020F0302020204030204" pitchFamily="34" charset="0"/>
              </a:rPr>
              <a:t>tuân</a:t>
            </a:r>
            <a:r>
              <a:rPr lang="en-US" altLang="en-US" sz="1500" dirty="0">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latin typeface="Calibri Light" panose="020F0302020204030204" pitchFamily="34" charset="0"/>
                <a:ea typeface="Calibri Light" panose="020F0302020204030204" pitchFamily="34" charset="0"/>
                <a:cs typeface="Calibri Light" panose="020F0302020204030204" pitchFamily="34" charset="0"/>
              </a:rPr>
              <a:t>thủ</a:t>
            </a:r>
            <a:r>
              <a:rPr lang="en-US" altLang="en-US" sz="1500" dirty="0">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latin typeface="Calibri Light" panose="020F0302020204030204" pitchFamily="34" charset="0"/>
                <a:ea typeface="Calibri Light" panose="020F0302020204030204" pitchFamily="34" charset="0"/>
                <a:cs typeface="Calibri Light" panose="020F0302020204030204" pitchFamily="34" charset="0"/>
              </a:rPr>
              <a:t>phòng</a:t>
            </a:r>
            <a:r>
              <a:rPr lang="en-US" altLang="en-US" sz="1500" dirty="0">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latin typeface="Calibri Light" panose="020F0302020204030204" pitchFamily="34" charset="0"/>
                <a:ea typeface="Calibri Light" panose="020F0302020204030204" pitchFamily="34" charset="0"/>
                <a:cs typeface="Calibri Light" panose="020F0302020204030204" pitchFamily="34" charset="0"/>
              </a:rPr>
              <a:t>ngừa</a:t>
            </a:r>
            <a:r>
              <a:rPr lang="en-US" altLang="en-US" sz="1500" dirty="0">
                <a:latin typeface="Calibri Light" panose="020F0302020204030204" pitchFamily="34" charset="0"/>
                <a:ea typeface="Calibri Light" panose="020F0302020204030204" pitchFamily="34" charset="0"/>
                <a:cs typeface="Calibri Light" panose="020F0302020204030204" pitchFamily="34" charset="0"/>
              </a:rPr>
              <a:t> qua </a:t>
            </a:r>
            <a:r>
              <a:rPr lang="en-US" altLang="en-US" sz="1500" dirty="0" err="1">
                <a:latin typeface="Calibri Light" panose="020F0302020204030204" pitchFamily="34" charset="0"/>
                <a:ea typeface="Calibri Light" panose="020F0302020204030204" pitchFamily="34" charset="0"/>
                <a:cs typeface="Calibri Light" panose="020F0302020204030204" pitchFamily="34" charset="0"/>
              </a:rPr>
              <a:t>đường</a:t>
            </a:r>
            <a:r>
              <a:rPr lang="en-US" altLang="en-US" sz="1500" dirty="0">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latin typeface="Calibri Light" panose="020F0302020204030204" pitchFamily="34" charset="0"/>
                <a:ea typeface="Calibri Light" panose="020F0302020204030204" pitchFamily="34" charset="0"/>
                <a:cs typeface="Calibri Light" panose="020F0302020204030204" pitchFamily="34" charset="0"/>
              </a:rPr>
              <a:t>tiếp</a:t>
            </a:r>
            <a:r>
              <a:rPr lang="en-US" altLang="en-US" sz="1500" dirty="0">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latin typeface="Calibri Light" panose="020F0302020204030204" pitchFamily="34" charset="0"/>
                <a:ea typeface="Calibri Light" panose="020F0302020204030204" pitchFamily="34" charset="0"/>
                <a:cs typeface="Calibri Light" panose="020F0302020204030204" pitchFamily="34" charset="0"/>
              </a:rPr>
              <a:t>xúc</a:t>
            </a:r>
            <a:r>
              <a:rPr lang="en-US" altLang="en-US" sz="1500" dirty="0">
                <a:latin typeface="Calibri Light" panose="020F0302020204030204" pitchFamily="34" charset="0"/>
                <a:ea typeface="Calibri Light" panose="020F0302020204030204" pitchFamily="34" charset="0"/>
                <a:cs typeface="Calibri Light" panose="020F0302020204030204" pitchFamily="34" charset="0"/>
              </a:rPr>
              <a:t> (VST, </a:t>
            </a:r>
            <a:r>
              <a:rPr lang="en-US" altLang="en-US" sz="1500" dirty="0" err="1">
                <a:latin typeface="Calibri Light" panose="020F0302020204030204" pitchFamily="34" charset="0"/>
                <a:ea typeface="Calibri Light" panose="020F0302020204030204" pitchFamily="34" charset="0"/>
                <a:cs typeface="Calibri Light" panose="020F0302020204030204" pitchFamily="34" charset="0"/>
              </a:rPr>
              <a:t>mang</a:t>
            </a:r>
            <a:r>
              <a:rPr lang="en-US" altLang="en-US" sz="1500" dirty="0">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latin typeface="Calibri Light" panose="020F0302020204030204" pitchFamily="34" charset="0"/>
                <a:ea typeface="Calibri Light" panose="020F0302020204030204" pitchFamily="34" charset="0"/>
                <a:cs typeface="Calibri Light" panose="020F0302020204030204" pitchFamily="34" charset="0"/>
              </a:rPr>
              <a:t>áo</a:t>
            </a:r>
            <a:r>
              <a:rPr lang="en-US" altLang="en-US" sz="1500" dirty="0">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latin typeface="Calibri Light" panose="020F0302020204030204" pitchFamily="34" charset="0"/>
                <a:ea typeface="Calibri Light" panose="020F0302020204030204" pitchFamily="34" charset="0"/>
                <a:cs typeface="Calibri Light" panose="020F0302020204030204" pitchFamily="34" charset="0"/>
              </a:rPr>
              <a:t>choàng</a:t>
            </a:r>
            <a:r>
              <a:rPr lang="en-US" altLang="en-US" sz="1500" dirty="0">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latin typeface="Calibri Light" panose="020F0302020204030204" pitchFamily="34" charset="0"/>
                <a:ea typeface="Calibri Light" panose="020F0302020204030204" pitchFamily="34" charset="0"/>
                <a:cs typeface="Calibri Light" panose="020F0302020204030204" pitchFamily="34" charset="0"/>
              </a:rPr>
              <a:t>găng</a:t>
            </a:r>
            <a:r>
              <a:rPr lang="en-US" altLang="en-US" sz="1500" dirty="0">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latin typeface="Calibri Light" panose="020F0302020204030204" pitchFamily="34" charset="0"/>
                <a:ea typeface="Calibri Light" panose="020F0302020204030204" pitchFamily="34" charset="0"/>
                <a:cs typeface="Calibri Light" panose="020F0302020204030204" pitchFamily="34" charset="0"/>
              </a:rPr>
              <a:t>tay</a:t>
            </a:r>
            <a:r>
              <a:rPr lang="en-US" altLang="en-US" sz="1500" dirty="0">
                <a:latin typeface="Calibri Light" panose="020F0302020204030204" pitchFamily="34" charset="0"/>
                <a:ea typeface="Calibri Light" panose="020F0302020204030204" pitchFamily="34" charset="0"/>
                <a:cs typeface="Calibri Light" panose="020F0302020204030204" pitchFamily="34" charset="0"/>
              </a:rPr>
              <a:t>)</a:t>
            </a:r>
          </a:p>
          <a:p>
            <a:pPr algn="just">
              <a:spcBef>
                <a:spcPct val="20000"/>
              </a:spcBef>
              <a:buSzPct val="75000"/>
              <a:defRPr/>
            </a:pPr>
            <a:r>
              <a:rPr lang="en-US" altLang="en-US" sz="1500" dirty="0" err="1">
                <a:latin typeface="Calibri Light" panose="020F0302020204030204" pitchFamily="34" charset="0"/>
                <a:ea typeface="Calibri Light" panose="020F0302020204030204" pitchFamily="34" charset="0"/>
                <a:cs typeface="Calibri Light" panose="020F0302020204030204" pitchFamily="34" charset="0"/>
              </a:rPr>
              <a:t>Tỷ</a:t>
            </a:r>
            <a:r>
              <a:rPr lang="en-US" altLang="en-US" sz="1500" dirty="0">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latin typeface="Calibri Light" panose="020F0302020204030204" pitchFamily="34" charset="0"/>
                <a:ea typeface="Calibri Light" panose="020F0302020204030204" pitchFamily="34" charset="0"/>
                <a:cs typeface="Calibri Light" panose="020F0302020204030204" pitchFamily="34" charset="0"/>
              </a:rPr>
              <a:t>lệ</a:t>
            </a:r>
            <a:r>
              <a:rPr lang="en-US" altLang="en-US" sz="1500" dirty="0">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latin typeface="Calibri Light" panose="020F0302020204030204" pitchFamily="34" charset="0"/>
                <a:ea typeface="Calibri Light" panose="020F0302020204030204" pitchFamily="34" charset="0"/>
                <a:cs typeface="Calibri Light" panose="020F0302020204030204" pitchFamily="34" charset="0"/>
              </a:rPr>
              <a:t>đạt</a:t>
            </a:r>
            <a:r>
              <a:rPr lang="en-US" altLang="en-US" sz="1500" dirty="0">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latin typeface="Calibri Light" panose="020F0302020204030204" pitchFamily="34" charset="0"/>
                <a:ea typeface="Calibri Light" panose="020F0302020204030204" pitchFamily="34" charset="0"/>
                <a:cs typeface="Calibri Light" panose="020F0302020204030204" pitchFamily="34" charset="0"/>
              </a:rPr>
              <a:t>tiêu</a:t>
            </a:r>
            <a:r>
              <a:rPr lang="en-US" altLang="en-US" sz="1500" dirty="0">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latin typeface="Calibri Light" panose="020F0302020204030204" pitchFamily="34" charset="0"/>
                <a:ea typeface="Calibri Light" panose="020F0302020204030204" pitchFamily="34" charset="0"/>
                <a:cs typeface="Calibri Light" panose="020F0302020204030204" pitchFamily="34" charset="0"/>
              </a:rPr>
              <a:t>chuẩn</a:t>
            </a:r>
            <a:r>
              <a:rPr lang="en-US" altLang="en-US" sz="1500" dirty="0">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latin typeface="Calibri Light" panose="020F0302020204030204" pitchFamily="34" charset="0"/>
                <a:ea typeface="Calibri Light" panose="020F0302020204030204" pitchFamily="34" charset="0"/>
                <a:cs typeface="Calibri Light" panose="020F0302020204030204" pitchFamily="34" charset="0"/>
              </a:rPr>
              <a:t>sạch</a:t>
            </a:r>
            <a:r>
              <a:rPr lang="en-US" altLang="en-US" sz="1500" dirty="0">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latin typeface="Calibri Light" panose="020F0302020204030204" pitchFamily="34" charset="0"/>
                <a:ea typeface="Calibri Light" panose="020F0302020204030204" pitchFamily="34" charset="0"/>
                <a:cs typeface="Calibri Light" panose="020F0302020204030204" pitchFamily="34" charset="0"/>
              </a:rPr>
              <a:t>của</a:t>
            </a:r>
            <a:r>
              <a:rPr lang="en-US" altLang="en-US" sz="1500" dirty="0">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latin typeface="Calibri Light" panose="020F0302020204030204" pitchFamily="34" charset="0"/>
                <a:ea typeface="Calibri Light" panose="020F0302020204030204" pitchFamily="34" charset="0"/>
                <a:cs typeface="Calibri Light" panose="020F0302020204030204" pitchFamily="34" charset="0"/>
              </a:rPr>
              <a:t>vệ</a:t>
            </a:r>
            <a:r>
              <a:rPr lang="en-US" altLang="en-US" sz="1500" dirty="0">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latin typeface="Calibri Light" panose="020F0302020204030204" pitchFamily="34" charset="0"/>
                <a:ea typeface="Calibri Light" panose="020F0302020204030204" pitchFamily="34" charset="0"/>
                <a:cs typeface="Calibri Light" panose="020F0302020204030204" pitchFamily="34" charset="0"/>
              </a:rPr>
              <a:t>sinh</a:t>
            </a:r>
            <a:r>
              <a:rPr lang="en-US" altLang="en-US" sz="1500" dirty="0">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latin typeface="Calibri Light" panose="020F0302020204030204" pitchFamily="34" charset="0"/>
                <a:ea typeface="Calibri Light" panose="020F0302020204030204" pitchFamily="34" charset="0"/>
                <a:cs typeface="Calibri Light" panose="020F0302020204030204" pitchFamily="34" charset="0"/>
              </a:rPr>
              <a:t>môi</a:t>
            </a:r>
            <a:r>
              <a:rPr lang="en-US" altLang="en-US" sz="1500" dirty="0">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latin typeface="Calibri Light" panose="020F0302020204030204" pitchFamily="34" charset="0"/>
                <a:ea typeface="Calibri Light" panose="020F0302020204030204" pitchFamily="34" charset="0"/>
                <a:cs typeface="Calibri Light" panose="020F0302020204030204" pitchFamily="34" charset="0"/>
              </a:rPr>
              <a:t>trường</a:t>
            </a:r>
            <a:r>
              <a:rPr lang="en-US" altLang="en-US" sz="1500" dirty="0">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latin typeface="Calibri Light" panose="020F0302020204030204" pitchFamily="34" charset="0"/>
                <a:ea typeface="Calibri Light" panose="020F0302020204030204" pitchFamily="34" charset="0"/>
                <a:cs typeface="Calibri Light" panose="020F0302020204030204" pitchFamily="34" charset="0"/>
              </a:rPr>
              <a:t>bề</a:t>
            </a:r>
            <a:r>
              <a:rPr lang="en-US" altLang="en-US" sz="1500" dirty="0">
                <a:latin typeface="Calibri Light" panose="020F0302020204030204" pitchFamily="34" charset="0"/>
                <a:ea typeface="Calibri Light" panose="020F0302020204030204" pitchFamily="34" charset="0"/>
                <a:cs typeface="Calibri Light" panose="020F0302020204030204" pitchFamily="34" charset="0"/>
              </a:rPr>
              <a:t> </a:t>
            </a:r>
            <a:r>
              <a:rPr lang="en-US" altLang="en-US" sz="1500" dirty="0" err="1">
                <a:latin typeface="Calibri Light" panose="020F0302020204030204" pitchFamily="34" charset="0"/>
                <a:ea typeface="Calibri Light" panose="020F0302020204030204" pitchFamily="34" charset="0"/>
                <a:cs typeface="Calibri Light" panose="020F0302020204030204" pitchFamily="34" charset="0"/>
              </a:rPr>
              <a:t>mặt</a:t>
            </a:r>
            <a:endParaRPr lang="en-US" altLang="en-US" sz="1500" dirty="0">
              <a:latin typeface="Calibri Light" panose="020F0302020204030204" pitchFamily="34" charset="0"/>
              <a:ea typeface="Calibri Light" panose="020F0302020204030204" pitchFamily="34" charset="0"/>
              <a:cs typeface="Calibri Light" panose="020F0302020204030204" pitchFamily="34" charset="0"/>
            </a:endParaRPr>
          </a:p>
        </p:txBody>
      </p:sp>
      <p:cxnSp>
        <p:nvCxnSpPr>
          <p:cNvPr id="10" name="Straight Arrow Connector 9"/>
          <p:cNvCxnSpPr>
            <a:cxnSpLocks noChangeShapeType="1"/>
          </p:cNvCxnSpPr>
          <p:nvPr/>
        </p:nvCxnSpPr>
        <p:spPr bwMode="auto">
          <a:xfrm>
            <a:off x="5103495" y="3726180"/>
            <a:ext cx="971550" cy="0"/>
          </a:xfrm>
          <a:prstGeom prst="straightConnector1">
            <a:avLst/>
          </a:prstGeom>
          <a:noFill/>
          <a:ln w="76200">
            <a:solidFill>
              <a:srgbClr val="C80000"/>
            </a:solidFill>
            <a:round/>
            <a:tailEnd type="triangle" w="med" len="med"/>
          </a:ln>
          <a:extLst>
            <a:ext uri="{909E8E84-426E-40DD-AFC4-6F175D3DCCD1}">
              <a14:hiddenFill xmlns:a14="http://schemas.microsoft.com/office/drawing/2010/main">
                <a:noFill/>
              </a14:hiddenFill>
            </a:ext>
          </a:extLst>
        </p:spPr>
      </p:cxnSp>
      <p:cxnSp>
        <p:nvCxnSpPr>
          <p:cNvPr id="11" name="Straight Arrow Connector 10"/>
          <p:cNvCxnSpPr>
            <a:cxnSpLocks noChangeShapeType="1"/>
          </p:cNvCxnSpPr>
          <p:nvPr/>
        </p:nvCxnSpPr>
        <p:spPr bwMode="auto">
          <a:xfrm>
            <a:off x="5141595" y="4724400"/>
            <a:ext cx="971550" cy="0"/>
          </a:xfrm>
          <a:prstGeom prst="straightConnector1">
            <a:avLst/>
          </a:prstGeom>
          <a:noFill/>
          <a:ln w="76200">
            <a:solidFill>
              <a:srgbClr val="FF0000"/>
            </a:solidFill>
            <a:round/>
            <a:tailEnd type="triangle" w="med" len="med"/>
          </a:ln>
          <a:extLst>
            <a:ext uri="{909E8E84-426E-40DD-AFC4-6F175D3DCCD1}">
              <a14:hiddenFill xmlns:a14="http://schemas.microsoft.com/office/drawing/2010/main">
                <a:noFill/>
              </a14:hiddenFill>
            </a:ext>
          </a:extLst>
        </p:spPr>
      </p:cxnSp>
      <p:cxnSp>
        <p:nvCxnSpPr>
          <p:cNvPr id="12" name="Straight Arrow Connector 11"/>
          <p:cNvCxnSpPr>
            <a:cxnSpLocks noChangeShapeType="1"/>
          </p:cNvCxnSpPr>
          <p:nvPr/>
        </p:nvCxnSpPr>
        <p:spPr bwMode="auto">
          <a:xfrm>
            <a:off x="5175885" y="5684520"/>
            <a:ext cx="971550" cy="0"/>
          </a:xfrm>
          <a:prstGeom prst="straightConnector1">
            <a:avLst/>
          </a:prstGeom>
          <a:noFill/>
          <a:ln w="76200">
            <a:solidFill>
              <a:srgbClr val="FD3E20"/>
            </a:solidFill>
            <a:round/>
            <a:tailEnd type="triangle" w="med" len="med"/>
          </a:ln>
          <a:extLst>
            <a:ext uri="{909E8E84-426E-40DD-AFC4-6F175D3DCCD1}">
              <a14:hiddenFill xmlns:a14="http://schemas.microsoft.com/office/drawing/2010/main">
                <a:noFill/>
              </a14:hiddenFill>
            </a:ext>
          </a:extLst>
        </p:spPr>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52CBB00-312E-74F4-D086-7B8D76362274}"/>
            </a:ext>
          </a:extLst>
        </p:cNvPr>
        <p:cNvGrpSpPr/>
        <p:nvPr/>
      </p:nvGrpSpPr>
      <p:grpSpPr>
        <a:xfrm>
          <a:off x="0" y="0"/>
          <a:ext cx="0" cy="0"/>
          <a:chOff x="0" y="0"/>
          <a:chExt cx="0" cy="0"/>
        </a:xfrm>
      </p:grpSpPr>
      <p:sp useBgFill="1">
        <p:nvSpPr>
          <p:cNvPr id="38945" name="Rectangle 38944">
            <a:extLst>
              <a:ext uri="{FF2B5EF4-FFF2-40B4-BE49-F238E27FC236}">
                <a16:creationId xmlns:a16="http://schemas.microsoft.com/office/drawing/2014/main" id="{0855A890-B60B-4670-9DC2-69DC05015A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14" name="Title 1">
            <a:extLst>
              <a:ext uri="{FF2B5EF4-FFF2-40B4-BE49-F238E27FC236}">
                <a16:creationId xmlns:a16="http://schemas.microsoft.com/office/drawing/2014/main" id="{D90585E2-C729-426E-4F79-39FD29618588}"/>
              </a:ext>
            </a:extLst>
          </p:cNvPr>
          <p:cNvSpPr>
            <a:spLocks noGrp="1"/>
          </p:cNvSpPr>
          <p:nvPr>
            <p:ph type="title"/>
          </p:nvPr>
        </p:nvSpPr>
        <p:spPr>
          <a:xfrm>
            <a:off x="125260" y="2023110"/>
            <a:ext cx="3180565" cy="2846070"/>
          </a:xfrm>
        </p:spPr>
        <p:txBody>
          <a:bodyPr vert="horz" lIns="91440" tIns="45720" rIns="91440" bIns="45720" rtlCol="0" anchor="ctr">
            <a:normAutofit/>
          </a:bodyPr>
          <a:lstStyle/>
          <a:p>
            <a:pPr algn="ctr"/>
            <a:r>
              <a:rPr lang="en-US" altLang="en-US" sz="5000" b="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4. Cách ly</a:t>
            </a:r>
            <a:br>
              <a:rPr lang="en-US" altLang="en-US" sz="5000" b="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br>
            <a:r>
              <a:rPr lang="en-US" altLang="en-US" sz="5000" b="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/cohort</a:t>
            </a:r>
          </a:p>
        </p:txBody>
      </p:sp>
      <p:sp>
        <p:nvSpPr>
          <p:cNvPr id="38947" name="Rectangle 38946">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22480"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44" name="Rectangle 38943">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042549"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946" name="Rectangle 38945">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283"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hospital bed in a room&#10;&#10;AI-generated content may be incorrect.">
            <a:extLst>
              <a:ext uri="{FF2B5EF4-FFF2-40B4-BE49-F238E27FC236}">
                <a16:creationId xmlns:a16="http://schemas.microsoft.com/office/drawing/2014/main" id="{406A5388-48F9-26E1-ECFF-055C3EB07F0B}"/>
              </a:ext>
            </a:extLst>
          </p:cNvPr>
          <p:cNvPicPr>
            <a:picLocks noChangeAspect="1"/>
          </p:cNvPicPr>
          <p:nvPr/>
        </p:nvPicPr>
        <p:blipFill>
          <a:blip r:embed="rId3"/>
          <a:srcRect t="18555" b="26637"/>
          <a:stretch>
            <a:fillRect/>
          </a:stretch>
        </p:blipFill>
        <p:spPr>
          <a:xfrm>
            <a:off x="4179149" y="488515"/>
            <a:ext cx="3453524" cy="2918692"/>
          </a:xfrm>
          <a:prstGeom prst="rect">
            <a:avLst/>
          </a:prstGeom>
        </p:spPr>
      </p:pic>
      <p:pic>
        <p:nvPicPr>
          <p:cNvPr id="5" name="Content Placeholder 3" descr="A hospital room with a glass door&#10;&#10;AI-generated content may be incorrect.">
            <a:extLst>
              <a:ext uri="{FF2B5EF4-FFF2-40B4-BE49-F238E27FC236}">
                <a16:creationId xmlns:a16="http://schemas.microsoft.com/office/drawing/2014/main" id="{05592092-4603-E89A-D938-B92E8C01A1A9}"/>
              </a:ext>
            </a:extLst>
          </p:cNvPr>
          <p:cNvPicPr>
            <a:picLocks noChangeAspect="1"/>
          </p:cNvPicPr>
          <p:nvPr/>
        </p:nvPicPr>
        <p:blipFill rotWithShape="1">
          <a:blip r:embed="rId4">
            <a:extLst>
              <a:ext uri="{28A0092B-C50C-407E-A947-70E740481C1C}">
                <a14:useLocalDpi xmlns:a14="http://schemas.microsoft.com/office/drawing/2010/main" val="0"/>
              </a:ext>
            </a:extLst>
          </a:blip>
          <a:srcRect r="3238"/>
          <a:stretch>
            <a:fillRect/>
          </a:stretch>
        </p:blipFill>
        <p:spPr bwMode="auto">
          <a:xfrm>
            <a:off x="8230402" y="488515"/>
            <a:ext cx="3331121" cy="291869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diagram of a building&#10;&#10;AI-generated content may be incorrect.">
            <a:extLst>
              <a:ext uri="{FF2B5EF4-FFF2-40B4-BE49-F238E27FC236}">
                <a16:creationId xmlns:a16="http://schemas.microsoft.com/office/drawing/2014/main" id="{9FDE06C1-80A4-4F19-9086-CE38C0B2E3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6650" y="3564973"/>
            <a:ext cx="3453524" cy="2523744"/>
          </a:xfrm>
          <a:prstGeom prst="rect">
            <a:avLst/>
          </a:prstGeom>
        </p:spPr>
      </p:pic>
      <p:pic>
        <p:nvPicPr>
          <p:cNvPr id="38935" name="Content Placeholder 5" descr="A screenshot of a computer&#10;&#10;AI-generated content may be incorrect.">
            <a:extLst>
              <a:ext uri="{FF2B5EF4-FFF2-40B4-BE49-F238E27FC236}">
                <a16:creationId xmlns:a16="http://schemas.microsoft.com/office/drawing/2014/main" id="{F749F1D1-8270-7B83-5B94-4940DE35C6CD}"/>
              </a:ext>
            </a:extLst>
          </p:cNvPr>
          <p:cNvPicPr>
            <a:picLocks noChangeAspect="1"/>
          </p:cNvPicPr>
          <p:nvPr/>
        </p:nvPicPr>
        <p:blipFill>
          <a:blip r:embed="rId6">
            <a:extLst>
              <a:ext uri="{28A0092B-C50C-407E-A947-70E740481C1C}">
                <a14:useLocalDpi xmlns:a14="http://schemas.microsoft.com/office/drawing/2010/main" val="0"/>
              </a:ext>
            </a:extLst>
          </a:blip>
          <a:srcRect l="10291" t="40414" r="57858" b="25107"/>
          <a:stretch>
            <a:fillRect/>
          </a:stretch>
        </p:blipFill>
        <p:spPr bwMode="auto">
          <a:xfrm>
            <a:off x="8205349" y="3564973"/>
            <a:ext cx="3453524" cy="25237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17181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1828800" y="685800"/>
            <a:ext cx="8382000" cy="5562600"/>
          </a:xfrm>
          <a:prstGeom prst="rect">
            <a:avLst/>
          </a:prstGeom>
          <a:noFill/>
          <a:ln w="9525">
            <a:noFill/>
            <a:miter lim="800000"/>
            <a:headEnd/>
            <a:tailEnd/>
          </a:ln>
        </p:spPr>
      </p:pic>
      <p:pic>
        <p:nvPicPr>
          <p:cNvPr id="9"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296401" y="550086"/>
            <a:ext cx="1295399" cy="1905000"/>
          </a:xfrm>
        </p:spPr>
      </p:pic>
      <p:pic>
        <p:nvPicPr>
          <p:cNvPr id="10" name="Content Placeholder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4914900" y="1310640"/>
            <a:ext cx="2057400" cy="1066800"/>
          </a:xfrm>
          <a:prstGeom prst="rect">
            <a:avLst/>
          </a:prstGeom>
          <a:noFill/>
          <a:ln w="9525">
            <a:noFill/>
            <a:miter lim="800000"/>
            <a:headEnd/>
            <a:tailEnd/>
          </a:ln>
        </p:spPr>
      </p:pic>
      <p:pic>
        <p:nvPicPr>
          <p:cNvPr id="12" name="Content Placeholder 5"/>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bwMode="auto">
          <a:xfrm>
            <a:off x="8382000" y="3143931"/>
            <a:ext cx="2307336" cy="3657600"/>
          </a:xfrm>
          <a:prstGeom prst="rect">
            <a:avLst/>
          </a:prstGeom>
          <a:noFill/>
          <a:ln w="9525">
            <a:noFill/>
            <a:miter lim="800000"/>
            <a:headEnd/>
            <a:tailEnd/>
          </a:ln>
        </p:spPr>
      </p:pic>
      <p:pic>
        <p:nvPicPr>
          <p:cNvPr id="11" name="Content Placeholder 10"/>
          <p:cNvPicPr>
            <a:picLocks noGrp="1" noChangeAspect="1"/>
          </p:cNvPicPr>
          <p:nvPr>
            <p:ph sz="half" idx="2"/>
          </p:nvPr>
        </p:nvPicPr>
        <p:blipFill>
          <a:blip r:embed="rId7">
            <a:extLst>
              <a:ext uri="{BEBA8EAE-BF5A-486C-A8C5-ECC9F3942E4B}">
                <a14:imgProps xmlns:a14="http://schemas.microsoft.com/office/drawing/2010/main">
                  <a14:imgLayer r:embed="rId8">
                    <a14:imgEffect>
                      <a14:backgroundRemoval t="5556" b="90000" l="10000" r="90000"/>
                    </a14:imgEffect>
                  </a14:imgLayer>
                </a14:imgProps>
              </a:ext>
              <a:ext uri="{28A0092B-C50C-407E-A947-70E740481C1C}">
                <a14:useLocalDpi xmlns:a14="http://schemas.microsoft.com/office/drawing/2010/main" val="0"/>
              </a:ext>
            </a:extLst>
          </a:blip>
          <a:stretch>
            <a:fillRect/>
          </a:stretch>
        </p:blipFill>
        <p:spPr>
          <a:xfrm>
            <a:off x="9382443" y="3370137"/>
            <a:ext cx="1946275" cy="1946275"/>
          </a:xfrm>
        </p:spPr>
      </p:pic>
      <p:pic>
        <p:nvPicPr>
          <p:cNvPr id="13" name="Picture 12"/>
          <p:cNvPicPr>
            <a:picLocks noChangeAspect="1"/>
          </p:cNvPicPr>
          <p:nvPr/>
        </p:nvPicPr>
        <p:blipFill rotWithShape="1">
          <a:blip r:embed="rId9">
            <a:extLst>
              <a:ext uri="{BEBA8EAE-BF5A-486C-A8C5-ECC9F3942E4B}">
                <a14:imgProps xmlns:a14="http://schemas.microsoft.com/office/drawing/2010/main">
                  <a14:imgLayer r:embed="rId10">
                    <a14:imgEffect>
                      <a14:backgroundRemoval t="20554" b="86735" l="16730" r="59316"/>
                    </a14:imgEffect>
                  </a14:imgLayer>
                </a14:imgProps>
              </a:ext>
              <a:ext uri="{28A0092B-C50C-407E-A947-70E740481C1C}">
                <a14:useLocalDpi xmlns:a14="http://schemas.microsoft.com/office/drawing/2010/main" val="0"/>
              </a:ext>
            </a:extLst>
          </a:blip>
          <a:srcRect l="17154" t="13333" r="40339" b="13333"/>
          <a:stretch/>
        </p:blipFill>
        <p:spPr>
          <a:xfrm>
            <a:off x="7391401" y="2819400"/>
            <a:ext cx="1490821" cy="3429000"/>
          </a:xfrm>
          <a:prstGeom prst="rect">
            <a:avLst/>
          </a:prstGeom>
        </p:spPr>
      </p:pic>
      <p:sp>
        <p:nvSpPr>
          <p:cNvPr id="14" name="Right Arrow 13"/>
          <p:cNvSpPr/>
          <p:nvPr/>
        </p:nvSpPr>
        <p:spPr bwMode="auto">
          <a:xfrm rot="11862219">
            <a:off x="6658984" y="4442983"/>
            <a:ext cx="1052245" cy="457200"/>
          </a:xfrm>
          <a:prstGeom prst="right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84163" indent="-284163" fontAlgn="base">
              <a:spcBef>
                <a:spcPct val="20000"/>
              </a:spcBef>
              <a:spcAft>
                <a:spcPct val="0"/>
              </a:spcAft>
              <a:buSzPct val="75000"/>
            </a:pPr>
            <a:endParaRPr lang="en-US" sz="2000">
              <a:latin typeface="Calibri" pitchFamily="34" charset="0"/>
            </a:endParaRPr>
          </a:p>
        </p:txBody>
      </p:sp>
      <p:sp>
        <p:nvSpPr>
          <p:cNvPr id="15" name="Rectangle 14"/>
          <p:cNvSpPr/>
          <p:nvPr/>
        </p:nvSpPr>
        <p:spPr bwMode="auto">
          <a:xfrm>
            <a:off x="1737361" y="1310640"/>
            <a:ext cx="3794983" cy="4750952"/>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16200000" scaled="1"/>
            <a:tileRect/>
          </a:gradFill>
          <a:ln w="9525" cap="flat" cmpd="sng" algn="ctr">
            <a:noFill/>
            <a:prstDash val="solid"/>
            <a:round/>
            <a:headEnd type="none" w="med" len="med"/>
            <a:tailEnd type="none" w="med" len="med"/>
          </a:ln>
          <a:effectLst/>
          <a:scene3d>
            <a:camera prst="orthographicFront"/>
            <a:lightRig rig="threePt" dir="t"/>
          </a:scene3d>
          <a:sp3d>
            <a:bevelT prst="angle"/>
          </a:sp3d>
        </p:spPr>
        <p:txBody>
          <a:bodyPr vert="horz" wrap="square" lIns="91440" tIns="45720" rIns="91440" bIns="45720" numCol="1" rtlCol="0" anchor="t" anchorCtr="0" compatLnSpc="1">
            <a:prstTxWarp prst="textNoShape">
              <a:avLst/>
            </a:prstTxWarp>
          </a:bodyPr>
          <a:lstStyle/>
          <a:p>
            <a:pPr marL="284163" indent="-284163" fontAlgn="base">
              <a:spcBef>
                <a:spcPct val="20000"/>
              </a:spcBef>
              <a:spcAft>
                <a:spcPct val="0"/>
              </a:spcAft>
              <a:buSzPct val="75000"/>
            </a:pPr>
            <a:endParaRPr lang="en-US" sz="2000">
              <a:latin typeface="Calibri" pitchFamily="34" charset="0"/>
            </a:endParaRPr>
          </a:p>
        </p:txBody>
      </p:sp>
      <p:sp>
        <p:nvSpPr>
          <p:cNvPr id="16" name="Oval 15"/>
          <p:cNvSpPr/>
          <p:nvPr/>
        </p:nvSpPr>
        <p:spPr bwMode="auto">
          <a:xfrm>
            <a:off x="5410201" y="2513155"/>
            <a:ext cx="1204182" cy="630777"/>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84163" indent="-284163" fontAlgn="base">
              <a:spcBef>
                <a:spcPct val="20000"/>
              </a:spcBef>
              <a:spcAft>
                <a:spcPct val="0"/>
              </a:spcAft>
              <a:buSzPct val="75000"/>
            </a:pPr>
            <a:endParaRPr lang="en-US" sz="2000">
              <a:latin typeface="Calibri" pitchFamily="34" charset="0"/>
            </a:endParaRPr>
          </a:p>
        </p:txBody>
      </p:sp>
      <p:sp>
        <p:nvSpPr>
          <p:cNvPr id="17" name="Oval 16"/>
          <p:cNvSpPr/>
          <p:nvPr/>
        </p:nvSpPr>
        <p:spPr bwMode="auto">
          <a:xfrm>
            <a:off x="4447286" y="2589355"/>
            <a:ext cx="1204182" cy="630777"/>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84163" indent="-284163" fontAlgn="base">
              <a:spcBef>
                <a:spcPct val="20000"/>
              </a:spcBef>
              <a:spcAft>
                <a:spcPct val="0"/>
              </a:spcAft>
              <a:buSzPct val="75000"/>
            </a:pPr>
            <a:endParaRPr lang="en-US" sz="2000">
              <a:latin typeface="Calibri" pitchFamily="34" charset="0"/>
            </a:endParaRPr>
          </a:p>
        </p:txBody>
      </p:sp>
      <p:pic>
        <p:nvPicPr>
          <p:cNvPr id="18" name="Picture 17"/>
          <p:cNvPicPr>
            <a:picLocks noChangeAspect="1"/>
          </p:cNvPicPr>
          <p:nvPr/>
        </p:nvPicPr>
        <p:blipFill>
          <a:blip r:embed="rId11">
            <a:extLst>
              <a:ext uri="{BEBA8EAE-BF5A-486C-A8C5-ECC9F3942E4B}">
                <a14:imgProps xmlns:a14="http://schemas.microsoft.com/office/drawing/2010/main">
                  <a14:imgLayer r:embed="rId12">
                    <a14:imgEffect>
                      <a14:backgroundRemoval t="4225" b="95211" l="0" r="100000"/>
                    </a14:imgEffect>
                  </a14:imgLayer>
                </a14:imgProps>
              </a:ext>
              <a:ext uri="{28A0092B-C50C-407E-A947-70E740481C1C}">
                <a14:useLocalDpi xmlns:a14="http://schemas.microsoft.com/office/drawing/2010/main" val="0"/>
              </a:ext>
            </a:extLst>
          </a:blip>
          <a:stretch>
            <a:fillRect/>
          </a:stretch>
        </p:blipFill>
        <p:spPr>
          <a:xfrm>
            <a:off x="8136810" y="550086"/>
            <a:ext cx="1021664" cy="1489644"/>
          </a:xfrm>
          <a:prstGeom prst="rect">
            <a:avLst/>
          </a:prstGeom>
        </p:spPr>
      </p:pic>
      <p:sp>
        <p:nvSpPr>
          <p:cNvPr id="19" name="Oval Callout 18"/>
          <p:cNvSpPr/>
          <p:nvPr/>
        </p:nvSpPr>
        <p:spPr bwMode="auto">
          <a:xfrm>
            <a:off x="6891206" y="530970"/>
            <a:ext cx="1043174" cy="779670"/>
          </a:xfrm>
          <a:prstGeom prst="wedgeEllipseCallout">
            <a:avLst/>
          </a:prstGeom>
          <a:solidFill>
            <a:srgbClr val="00B0F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84163" indent="-284163" fontAlgn="base">
              <a:spcBef>
                <a:spcPct val="20000"/>
              </a:spcBef>
              <a:spcAft>
                <a:spcPct val="0"/>
              </a:spcAft>
              <a:buSzPct val="75000"/>
            </a:pPr>
            <a:endParaRPr lang="en-US" sz="2000">
              <a:latin typeface="Calibri" pitchFamily="34" charset="0"/>
            </a:endParaRPr>
          </a:p>
        </p:txBody>
      </p:sp>
      <p:sp>
        <p:nvSpPr>
          <p:cNvPr id="20" name="Title 1">
            <a:extLst>
              <a:ext uri="{FF2B5EF4-FFF2-40B4-BE49-F238E27FC236}">
                <a16:creationId xmlns:a16="http://schemas.microsoft.com/office/drawing/2014/main" id="{8E8F704E-662A-4BDD-89D1-5710765AD946}"/>
              </a:ext>
            </a:extLst>
          </p:cNvPr>
          <p:cNvSpPr txBox="1">
            <a:spLocks/>
          </p:cNvSpPr>
          <p:nvPr/>
        </p:nvSpPr>
        <p:spPr>
          <a:xfrm>
            <a:off x="393668" y="-6543"/>
            <a:ext cx="10515600" cy="7576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Tăng cường phòng ngừa tiếp xúc</a:t>
            </a:r>
            <a:endParaRPr lang="en-US" sz="4000" b="1"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096845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inVertical)">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6DA00-7F53-A864-EB95-F1254B7E42B2}"/>
              </a:ext>
            </a:extLst>
          </p:cNvPr>
          <p:cNvSpPr>
            <a:spLocks noGrp="1"/>
          </p:cNvSpPr>
          <p:nvPr>
            <p:ph type="title"/>
          </p:nvPr>
        </p:nvSpPr>
        <p:spPr/>
        <p:txBody>
          <a:bodyPr/>
          <a:lstStyle/>
          <a:p>
            <a:pPr algn="ctr"/>
            <a:r>
              <a:rPr lang="en-US" b="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NỘI DUNG</a:t>
            </a:r>
          </a:p>
        </p:txBody>
      </p:sp>
      <p:sp>
        <p:nvSpPr>
          <p:cNvPr id="3" name="Content Placeholder 2">
            <a:extLst>
              <a:ext uri="{FF2B5EF4-FFF2-40B4-BE49-F238E27FC236}">
                <a16:creationId xmlns:a16="http://schemas.microsoft.com/office/drawing/2014/main" id="{3538C670-1270-ADD8-076C-19B48BC5FABA}"/>
              </a:ext>
            </a:extLst>
          </p:cNvPr>
          <p:cNvSpPr>
            <a:spLocks noGrp="1"/>
          </p:cNvSpPr>
          <p:nvPr>
            <p:ph idx="1"/>
          </p:nvPr>
        </p:nvSpPr>
        <p:spPr/>
        <p:txBody>
          <a:bodyPr/>
          <a:lstStyle/>
          <a:p>
            <a:pPr marL="514350" indent="-514350">
              <a:lnSpc>
                <a:spcPct val="150000"/>
              </a:lnSpc>
              <a:buAutoNum type="arabicPeriod"/>
            </a:pPr>
            <a:r>
              <a:rPr lang="en-US">
                <a:latin typeface="Calibri Light" panose="020F0302020204030204" pitchFamily="34" charset="0"/>
                <a:ea typeface="Calibri Light" panose="020F0302020204030204" pitchFamily="34" charset="0"/>
                <a:cs typeface="Calibri Light" panose="020F0302020204030204" pitchFamily="34" charset="0"/>
              </a:rPr>
              <a:t>Thực trạng về lây truyền vi khuẩn đa kháng</a:t>
            </a:r>
          </a:p>
          <a:p>
            <a:pPr marL="514350" indent="-514350">
              <a:lnSpc>
                <a:spcPct val="150000"/>
              </a:lnSpc>
              <a:buAutoNum type="arabicPeriod"/>
            </a:pPr>
            <a:r>
              <a:rPr lang="en-US">
                <a:latin typeface="Calibri Light" panose="020F0302020204030204" pitchFamily="34" charset="0"/>
                <a:ea typeface="Calibri Light" panose="020F0302020204030204" pitchFamily="34" charset="0"/>
                <a:cs typeface="Calibri Light" panose="020F0302020204030204" pitchFamily="34" charset="0"/>
              </a:rPr>
              <a:t>Chiến lược đa mô thức kiểm soát lây truyền: Kinh nghiệm thực tiễn</a:t>
            </a:r>
          </a:p>
          <a:p>
            <a:pPr marL="514350" indent="-514350">
              <a:lnSpc>
                <a:spcPct val="150000"/>
              </a:lnSpc>
              <a:buAutoNum type="arabicPeriod"/>
            </a:pPr>
            <a:r>
              <a:rPr lang="en-US" altLang="en-US">
                <a:latin typeface="Calibri Light" panose="020F0302020204030204" pitchFamily="34" charset="0"/>
                <a:ea typeface="Calibri Light" panose="020F0302020204030204" pitchFamily="34" charset="0"/>
                <a:cs typeface="Calibri Light" panose="020F0302020204030204" pitchFamily="34" charset="0"/>
              </a:rPr>
              <a:t>Thuận lợi - Thách thức - Bài học kinh nghiệm</a:t>
            </a:r>
            <a:endParaRPr lang="en-US">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313185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86567"/>
          </a:xfrm>
        </p:spPr>
        <p:txBody>
          <a:bodyPr/>
          <a:lstStyle/>
          <a:p>
            <a:pPr algn="ctr"/>
            <a:r>
              <a:rPr lang="en-US" sz="4000"/>
              <a:t>Phòng cách ly</a:t>
            </a:r>
            <a:endParaRPr lang="en-US" sz="4000" dirty="0"/>
          </a:p>
        </p:txBody>
      </p:sp>
      <p:sp>
        <p:nvSpPr>
          <p:cNvPr id="7" name="TextBox 6"/>
          <p:cNvSpPr txBox="1"/>
          <p:nvPr/>
        </p:nvSpPr>
        <p:spPr>
          <a:xfrm>
            <a:off x="6133413" y="5867401"/>
            <a:ext cx="4082143" cy="523220"/>
          </a:xfrm>
          <a:prstGeom prst="rect">
            <a:avLst/>
          </a:prstGeom>
          <a:noFill/>
        </p:spPr>
        <p:txBody>
          <a:bodyPr wrap="square" rtlCol="0">
            <a:spAutoFit/>
          </a:bodyPr>
          <a:lstStyle/>
          <a:p>
            <a:pPr algn="ctr"/>
            <a:r>
              <a:rPr lang="en-US" sz="2800"/>
              <a:t>Sau</a:t>
            </a:r>
            <a:endParaRPr lang="en-US" sz="2800" b="1" cap="all" dirty="0">
              <a:ln w="9000" cmpd="sng">
                <a:solidFill>
                  <a:schemeClr val="accent4">
                    <a:shade val="50000"/>
                    <a:satMod val="120000"/>
                  </a:schemeClr>
                </a:solidFill>
                <a:prstDash val="solid"/>
              </a:ln>
              <a:solidFill>
                <a:srgbClr val="FF9900"/>
              </a:solidFill>
              <a:effectLst>
                <a:reflection blurRad="12700" stA="28000" endPos="45000" dist="1000" dir="5400000" sy="-100000" algn="bl" rotWithShape="0"/>
              </a:effectLst>
            </a:endParaRPr>
          </a:p>
        </p:txBody>
      </p:sp>
      <p:sp>
        <p:nvSpPr>
          <p:cNvPr id="5" name="Snip Single Corner Rectangle 4"/>
          <p:cNvSpPr/>
          <p:nvPr/>
        </p:nvSpPr>
        <p:spPr>
          <a:xfrm flipH="1">
            <a:off x="6172200" y="4800601"/>
            <a:ext cx="4114800" cy="1148455"/>
          </a:xfrm>
          <a:prstGeom prst="snip1Rect">
            <a:avLst/>
          </a:prstGeom>
          <a:solidFill>
            <a:srgbClr val="FFFF99"/>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350" algn="ctr"/>
            <a:endParaRPr lang="en-US" sz="1600">
              <a:solidFill>
                <a:schemeClr val="tx1"/>
              </a:solidFill>
            </a:endParaRPr>
          </a:p>
        </p:txBody>
      </p:sp>
      <p:sp>
        <p:nvSpPr>
          <p:cNvPr id="9" name="TextBox 8"/>
          <p:cNvSpPr txBox="1"/>
          <p:nvPr/>
        </p:nvSpPr>
        <p:spPr>
          <a:xfrm>
            <a:off x="6324600" y="4783208"/>
            <a:ext cx="3890956" cy="1384995"/>
          </a:xfrm>
          <a:prstGeom prst="rect">
            <a:avLst/>
          </a:prstGeom>
          <a:noFill/>
        </p:spPr>
        <p:txBody>
          <a:bodyPr wrap="square" rtlCol="0">
            <a:spAutoFit/>
          </a:bodyPr>
          <a:lstStyle/>
          <a:p>
            <a:pPr marL="285750" indent="-285750">
              <a:buClr>
                <a:srgbClr val="00CC00"/>
              </a:buClr>
              <a:buFont typeface="Wingdings" pitchFamily="2" charset="2"/>
              <a:buChar char="ü"/>
            </a:pPr>
            <a:r>
              <a:rPr lang="en-US" sz="1600" b="1">
                <a:latin typeface="+mj-lt"/>
              </a:rPr>
              <a:t>Trang bị đầy đủ</a:t>
            </a:r>
            <a:r>
              <a:rPr lang="en-US" sz="1600"/>
              <a:t>:</a:t>
            </a:r>
            <a:endParaRPr lang="en-US" sz="1600" dirty="0"/>
          </a:p>
          <a:p>
            <a:pPr marL="285750" indent="-285750">
              <a:buFont typeface="Courier New" panose="02070309020205020404" pitchFamily="49" charset="0"/>
              <a:buChar char="o"/>
            </a:pPr>
            <a:r>
              <a:rPr lang="en-US" sz="1600"/>
              <a:t>Bảng hướng dẫn rõ ràng</a:t>
            </a:r>
            <a:endParaRPr lang="en-US" sz="1600" dirty="0"/>
          </a:p>
          <a:p>
            <a:pPr marL="285750" indent="-285750">
              <a:buFont typeface="Courier New" panose="02070309020205020404" pitchFamily="49" charset="0"/>
              <a:buChar char="o"/>
            </a:pPr>
            <a:r>
              <a:rPr lang="en-US" sz="1600"/>
              <a:t>PTPHCN (PPE)</a:t>
            </a:r>
            <a:endParaRPr lang="en-US" sz="1600" dirty="0"/>
          </a:p>
          <a:p>
            <a:pPr marL="285750" indent="-285750">
              <a:buFont typeface="Courier New" panose="02070309020205020404" pitchFamily="49" charset="0"/>
              <a:buChar char="o"/>
            </a:pPr>
            <a:r>
              <a:rPr lang="en-US" sz="1600"/>
              <a:t>Dung dịch vệ sinh tay</a:t>
            </a:r>
            <a:endParaRPr lang="en-US" sz="1600" dirty="0"/>
          </a:p>
          <a:p>
            <a:endParaRPr lang="en-US" b="1" dirty="0">
              <a:latin typeface="+mj-lt"/>
            </a:endParaRPr>
          </a:p>
        </p:txBody>
      </p:sp>
      <p:sp>
        <p:nvSpPr>
          <p:cNvPr id="12" name="Rectangle 11"/>
          <p:cNvSpPr/>
          <p:nvPr/>
        </p:nvSpPr>
        <p:spPr>
          <a:xfrm>
            <a:off x="1524000" y="1255096"/>
            <a:ext cx="1752600" cy="5602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92943" y="5867401"/>
            <a:ext cx="4129314" cy="523220"/>
          </a:xfrm>
          <a:prstGeom prst="rect">
            <a:avLst/>
          </a:prstGeom>
          <a:noFill/>
        </p:spPr>
        <p:txBody>
          <a:bodyPr wrap="square" rtlCol="0">
            <a:spAutoFit/>
          </a:bodyPr>
          <a:lstStyle/>
          <a:p>
            <a:pPr algn="ctr"/>
            <a:r>
              <a:rPr lang="en-US" sz="2800"/>
              <a:t>Trước</a:t>
            </a:r>
            <a:endParaRPr 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4" name="Snip Single Corner Rectangle 3"/>
          <p:cNvSpPr/>
          <p:nvPr/>
        </p:nvSpPr>
        <p:spPr>
          <a:xfrm>
            <a:off x="1638300" y="4856998"/>
            <a:ext cx="3962400" cy="1082376"/>
          </a:xfrm>
          <a:prstGeom prst="snip1Rect">
            <a:avLst/>
          </a:prstGeom>
          <a:solidFill>
            <a:schemeClr val="bg1">
              <a:lumMod val="9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lvl="1"/>
            <a:endParaRPr lang="en-US" sz="1600">
              <a:solidFill>
                <a:schemeClr val="tx1"/>
              </a:solidFill>
              <a:latin typeface="+mj-lt"/>
            </a:endParaRPr>
          </a:p>
        </p:txBody>
      </p:sp>
      <p:sp>
        <p:nvSpPr>
          <p:cNvPr id="10" name="TextBox 9"/>
          <p:cNvSpPr txBox="1"/>
          <p:nvPr/>
        </p:nvSpPr>
        <p:spPr>
          <a:xfrm>
            <a:off x="1752600" y="5029200"/>
            <a:ext cx="3733800" cy="369332"/>
          </a:xfrm>
          <a:prstGeom prst="rect">
            <a:avLst/>
          </a:prstGeom>
          <a:noFill/>
        </p:spPr>
        <p:txBody>
          <a:bodyPr wrap="square" rtlCol="0">
            <a:spAutoFit/>
          </a:bodyPr>
          <a:lstStyle/>
          <a:p>
            <a:pPr marL="285750" lvl="1" indent="-285750">
              <a:buClr>
                <a:srgbClr val="FF0000"/>
              </a:buClr>
              <a:buFont typeface="Wingdings 2" pitchFamily="18" charset="2"/>
              <a:buChar char=""/>
            </a:pPr>
            <a:r>
              <a:rPr lang="en-US" b="1"/>
              <a:t>Chưa trang bị PTPHCN</a:t>
            </a:r>
            <a:endParaRPr lang="en-US" sz="2000" dirty="0"/>
          </a:p>
        </p:txBody>
      </p:sp>
      <p:pic>
        <p:nvPicPr>
          <p:cNvPr id="13" name="Content Placeholder 3"/>
          <p:cNvPicPr>
            <a:picLocks noGrp="1" noChangeAspect="1" noChangeArrowheads="1"/>
          </p:cNvPicPr>
          <p:nvPr/>
        </p:nvPicPr>
        <p:blipFill>
          <a:blip r:embed="rId3" cstate="print">
            <a:extLst>
              <a:ext uri="{28A0092B-C50C-407E-A947-70E740481C1C}">
                <a14:useLocalDpi xmlns:a14="http://schemas.microsoft.com/office/drawing/2010/main" val="0"/>
              </a:ext>
            </a:extLst>
          </a:blip>
          <a:srcRect l="11003" t="6430"/>
          <a:stretch>
            <a:fillRect/>
          </a:stretch>
        </p:blipFill>
        <p:spPr bwMode="auto">
          <a:xfrm>
            <a:off x="6324600" y="1625059"/>
            <a:ext cx="3972384" cy="3130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Content Placeholder 3"/>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61799"/>
          <a:stretch/>
        </p:blipFill>
        <p:spPr>
          <a:xfrm>
            <a:off x="1676400" y="1676401"/>
            <a:ext cx="3733800" cy="3130270"/>
          </a:xfrm>
        </p:spPr>
      </p:pic>
    </p:spTree>
    <p:extLst>
      <p:ext uri="{BB962C8B-B14F-4D97-AF65-F5344CB8AC3E}">
        <p14:creationId xmlns:p14="http://schemas.microsoft.com/office/powerpoint/2010/main" val="2866974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daospring\OneDrive - umc.edu.vn\DATA2\UMC\BAO KHOA HOC\BAI GIANG TAP HUAN T8\172.16.105.40_2_20190815_003040.bmp">
            <a:extLst>
              <a:ext uri="{FF2B5EF4-FFF2-40B4-BE49-F238E27FC236}">
                <a16:creationId xmlns:a16="http://schemas.microsoft.com/office/drawing/2014/main" id="{C4F558A3-7E3D-40D9-87E5-412E6CCCB31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346902" y="1320078"/>
            <a:ext cx="3848644" cy="45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3">
            <a:extLst>
              <a:ext uri="{FF2B5EF4-FFF2-40B4-BE49-F238E27FC236}">
                <a16:creationId xmlns:a16="http://schemas.microsoft.com/office/drawing/2014/main" id="{4E67D59D-725F-4C58-9FAF-14140E837133}"/>
              </a:ext>
            </a:extLst>
          </p:cNvPr>
          <p:cNvPicPr>
            <a:picLocks noChangeAspect="1"/>
          </p:cNvPicPr>
          <p:nvPr/>
        </p:nvPicPr>
        <p:blipFill>
          <a:blip r:embed="rId3">
            <a:extLst>
              <a:ext uri="{28A0092B-C50C-407E-A947-70E740481C1C}">
                <a14:useLocalDpi xmlns:a14="http://schemas.microsoft.com/office/drawing/2010/main" val="0"/>
              </a:ext>
            </a:extLst>
          </a:blip>
          <a:srcRect l="35585" t="17261" r="16786" b="34975"/>
          <a:stretch>
            <a:fillRect/>
          </a:stretch>
        </p:blipFill>
        <p:spPr>
          <a:xfrm>
            <a:off x="219919" y="1320079"/>
            <a:ext cx="3848643" cy="4513562"/>
          </a:xfrm>
          <a:prstGeom prst="rect">
            <a:avLst/>
          </a:prstGeom>
        </p:spPr>
      </p:pic>
      <p:sp>
        <p:nvSpPr>
          <p:cNvPr id="6" name="Title 1">
            <a:extLst>
              <a:ext uri="{FF2B5EF4-FFF2-40B4-BE49-F238E27FC236}">
                <a16:creationId xmlns:a16="http://schemas.microsoft.com/office/drawing/2014/main" id="{3FB1F732-8E61-4254-900D-3040202B0CED}"/>
              </a:ext>
            </a:extLst>
          </p:cNvPr>
          <p:cNvSpPr>
            <a:spLocks noGrp="1"/>
          </p:cNvSpPr>
          <p:nvPr>
            <p:ph type="title"/>
          </p:nvPr>
        </p:nvSpPr>
        <p:spPr>
          <a:xfrm>
            <a:off x="410841" y="5977434"/>
            <a:ext cx="4039564" cy="550178"/>
          </a:xfrm>
        </p:spPr>
        <p:txBody>
          <a:bodyPr>
            <a:normAutofit/>
          </a:bodyPr>
          <a:lstStyle/>
          <a:p>
            <a:pPr algn="ctr"/>
            <a:r>
              <a:rPr lang="en-US" sz="2000" b="1"/>
              <a:t>Phòng cách ly riêng</a:t>
            </a:r>
            <a:endParaRPr lang="en-US" sz="2000" b="1" dirty="0"/>
          </a:p>
        </p:txBody>
      </p:sp>
      <p:sp>
        <p:nvSpPr>
          <p:cNvPr id="7" name="Title 1">
            <a:extLst>
              <a:ext uri="{FF2B5EF4-FFF2-40B4-BE49-F238E27FC236}">
                <a16:creationId xmlns:a16="http://schemas.microsoft.com/office/drawing/2014/main" id="{E0106B4D-92B3-4553-A108-5F28C9829218}"/>
              </a:ext>
            </a:extLst>
          </p:cNvPr>
          <p:cNvSpPr txBox="1">
            <a:spLocks/>
          </p:cNvSpPr>
          <p:nvPr/>
        </p:nvSpPr>
        <p:spPr>
          <a:xfrm>
            <a:off x="4490977" y="5977434"/>
            <a:ext cx="4039564" cy="5501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a:t>Khu vực cách ly</a:t>
            </a:r>
            <a:endParaRPr lang="en-US" sz="2000" b="1" dirty="0"/>
          </a:p>
        </p:txBody>
      </p:sp>
      <p:sp>
        <p:nvSpPr>
          <p:cNvPr id="8" name="Title 1">
            <a:extLst>
              <a:ext uri="{FF2B5EF4-FFF2-40B4-BE49-F238E27FC236}">
                <a16:creationId xmlns:a16="http://schemas.microsoft.com/office/drawing/2014/main" id="{69F8208C-D25E-4D0F-A1CB-F124CB90EED6}"/>
              </a:ext>
            </a:extLst>
          </p:cNvPr>
          <p:cNvSpPr txBox="1">
            <a:spLocks/>
          </p:cNvSpPr>
          <p:nvPr/>
        </p:nvSpPr>
        <p:spPr>
          <a:xfrm>
            <a:off x="8152436" y="5977434"/>
            <a:ext cx="4039564" cy="5501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a:t>Cách ly tại chỗ</a:t>
            </a:r>
            <a:endParaRPr lang="en-US" sz="2000" b="1" dirty="0"/>
          </a:p>
        </p:txBody>
      </p:sp>
      <p:pic>
        <p:nvPicPr>
          <p:cNvPr id="9" name="Picture 8">
            <a:extLst>
              <a:ext uri="{FF2B5EF4-FFF2-40B4-BE49-F238E27FC236}">
                <a16:creationId xmlns:a16="http://schemas.microsoft.com/office/drawing/2014/main" id="{686B5F2E-19B2-492E-B8D2-2920CF474454}"/>
              </a:ext>
            </a:extLst>
          </p:cNvPr>
          <p:cNvPicPr>
            <a:picLocks noChangeAspect="1"/>
          </p:cNvPicPr>
          <p:nvPr/>
        </p:nvPicPr>
        <p:blipFill>
          <a:blip r:embed="rId4"/>
          <a:stretch>
            <a:fillRect/>
          </a:stretch>
        </p:blipFill>
        <p:spPr>
          <a:xfrm>
            <a:off x="8530541" y="1320078"/>
            <a:ext cx="3464801" cy="4513563"/>
          </a:xfrm>
          <a:prstGeom prst="rect">
            <a:avLst/>
          </a:prstGeom>
        </p:spPr>
      </p:pic>
    </p:spTree>
    <p:extLst>
      <p:ext uri="{BB962C8B-B14F-4D97-AF65-F5344CB8AC3E}">
        <p14:creationId xmlns:p14="http://schemas.microsoft.com/office/powerpoint/2010/main" val="32788135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31A800-E8A0-8A66-A878-786B7FA41022}"/>
              </a:ext>
            </a:extLst>
          </p:cNvPr>
          <p:cNvSpPr>
            <a:spLocks noGrp="1"/>
          </p:cNvSpPr>
          <p:nvPr>
            <p:ph type="title"/>
          </p:nvPr>
        </p:nvSpPr>
        <p:spPr>
          <a:xfrm>
            <a:off x="630935" y="640080"/>
            <a:ext cx="5131037" cy="1481328"/>
          </a:xfrm>
        </p:spPr>
        <p:txBody>
          <a:bodyPr anchor="b">
            <a:normAutofit/>
          </a:bodyPr>
          <a:lstStyle/>
          <a:p>
            <a:r>
              <a:rPr lang="en-US" sz="3000" b="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5. </a:t>
            </a:r>
            <a:r>
              <a:rPr lang="en-US" altLang="en-US" sz="3000" b="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Tăng cường các biện pháp </a:t>
            </a:r>
            <a:br>
              <a:rPr lang="en-US" altLang="en-US" sz="3000" b="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br>
            <a:r>
              <a:rPr lang="en-US" altLang="en-US" sz="3000" b="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phòng ngừa qua đường tiếp xúc</a:t>
            </a:r>
            <a:endParaRPr lang="en-US" sz="3000" b="1">
              <a:solidFill>
                <a:srgbClr val="0070C0"/>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2"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8751C2C-FAEA-3373-AF35-7FAF8577F94B}"/>
              </a:ext>
            </a:extLst>
          </p:cNvPr>
          <p:cNvSpPr>
            <a:spLocks noGrp="1"/>
          </p:cNvSpPr>
          <p:nvPr>
            <p:ph idx="1"/>
          </p:nvPr>
        </p:nvSpPr>
        <p:spPr>
          <a:xfrm>
            <a:off x="943084" y="2692909"/>
            <a:ext cx="4818888" cy="3547872"/>
          </a:xfrm>
        </p:spPr>
        <p:txBody>
          <a:bodyPr anchor="t">
            <a:normAutofit/>
          </a:bodyPr>
          <a:lstStyle/>
          <a:p>
            <a:pPr marL="801688" indent="-438150" eaLnBrk="0" fontAlgn="base" hangingPunct="0">
              <a:lnSpc>
                <a:spcPct val="100000"/>
              </a:lnSpc>
              <a:spcBef>
                <a:spcPct val="0"/>
              </a:spcBef>
              <a:spcAft>
                <a:spcPct val="0"/>
              </a:spcAft>
              <a:buFont typeface="Wingdings" panose="05000000000000000000" pitchFamily="2" charset="2"/>
              <a:buChar char="ü"/>
            </a:pPr>
            <a:r>
              <a:rPr lang="en-US" altLang="en-US">
                <a:latin typeface="Calibri Light" panose="020F0302020204030204" pitchFamily="34" charset="0"/>
                <a:ea typeface="Calibri Light" panose="020F0302020204030204" pitchFamily="34" charset="0"/>
                <a:cs typeface="Calibri Light" panose="020F0302020204030204" pitchFamily="34" charset="0"/>
              </a:rPr>
              <a:t>Vệ sinh tay </a:t>
            </a:r>
          </a:p>
          <a:p>
            <a:pPr marL="801688" indent="-438150" eaLnBrk="0" fontAlgn="base" hangingPunct="0">
              <a:lnSpc>
                <a:spcPct val="100000"/>
              </a:lnSpc>
              <a:spcBef>
                <a:spcPct val="0"/>
              </a:spcBef>
              <a:spcAft>
                <a:spcPct val="0"/>
              </a:spcAft>
              <a:buFont typeface="Wingdings" panose="05000000000000000000" pitchFamily="2" charset="2"/>
              <a:buChar char="ü"/>
            </a:pPr>
            <a:r>
              <a:rPr lang="en-US" altLang="en-US">
                <a:latin typeface="Calibri Light" panose="020F0302020204030204" pitchFamily="34" charset="0"/>
                <a:ea typeface="Calibri Light" panose="020F0302020204030204" pitchFamily="34" charset="0"/>
                <a:cs typeface="Calibri Light" panose="020F0302020204030204" pitchFamily="34" charset="0"/>
              </a:rPr>
              <a:t>Sử dụng PPE</a:t>
            </a:r>
          </a:p>
          <a:p>
            <a:pPr marL="1077913" indent="-450850" eaLnBrk="0" fontAlgn="base" hangingPunct="0">
              <a:lnSpc>
                <a:spcPct val="100000"/>
              </a:lnSpc>
              <a:spcBef>
                <a:spcPct val="0"/>
              </a:spcBef>
              <a:spcAft>
                <a:spcPct val="0"/>
              </a:spcAft>
              <a:buFont typeface="Courier New" panose="02070309020205020404" pitchFamily="49" charset="0"/>
              <a:buChar char="o"/>
            </a:pPr>
            <a:r>
              <a:rPr lang="en-US" altLang="en-US">
                <a:latin typeface="Calibri Light" panose="020F0302020204030204" pitchFamily="34" charset="0"/>
                <a:ea typeface="Calibri Light" panose="020F0302020204030204" pitchFamily="34" charset="0"/>
                <a:cs typeface="Calibri Light" panose="020F0302020204030204" pitchFamily="34" charset="0"/>
              </a:rPr>
              <a:t>Mang PPE</a:t>
            </a:r>
          </a:p>
          <a:p>
            <a:pPr marL="1077913" indent="-450850" eaLnBrk="0" fontAlgn="base" hangingPunct="0">
              <a:lnSpc>
                <a:spcPct val="100000"/>
              </a:lnSpc>
              <a:spcBef>
                <a:spcPct val="0"/>
              </a:spcBef>
              <a:spcAft>
                <a:spcPct val="0"/>
              </a:spcAft>
              <a:buFont typeface="Courier New" panose="02070309020205020404" pitchFamily="49" charset="0"/>
              <a:buChar char="o"/>
            </a:pPr>
            <a:r>
              <a:rPr lang="en-US" altLang="en-US">
                <a:latin typeface="Calibri Light" panose="020F0302020204030204" pitchFamily="34" charset="0"/>
                <a:ea typeface="Calibri Light" panose="020F0302020204030204" pitchFamily="34" charset="0"/>
                <a:cs typeface="Calibri Light" panose="020F0302020204030204" pitchFamily="34" charset="0"/>
              </a:rPr>
              <a:t>Tháo PPE</a:t>
            </a:r>
          </a:p>
          <a:p>
            <a:pPr marL="801688" indent="-438150" eaLnBrk="0" fontAlgn="base" hangingPunct="0">
              <a:lnSpc>
                <a:spcPct val="100000"/>
              </a:lnSpc>
              <a:spcBef>
                <a:spcPct val="0"/>
              </a:spcBef>
              <a:spcAft>
                <a:spcPct val="0"/>
              </a:spcAft>
              <a:buFont typeface="Wingdings" panose="05000000000000000000" pitchFamily="2" charset="2"/>
              <a:buChar char="ü"/>
            </a:pPr>
            <a:r>
              <a:rPr lang="en-US" altLang="en-US">
                <a:latin typeface="Calibri Light" panose="020F0302020204030204" pitchFamily="34" charset="0"/>
                <a:ea typeface="Calibri Light" panose="020F0302020204030204" pitchFamily="34" charset="0"/>
                <a:cs typeface="Calibri Light" panose="020F0302020204030204" pitchFamily="34" charset="0"/>
              </a:rPr>
              <a:t>Vệ sinh môi trường </a:t>
            </a:r>
          </a:p>
          <a:p>
            <a:endParaRPr lang="en-US" sz="2200"/>
          </a:p>
        </p:txBody>
      </p:sp>
      <p:pic>
        <p:nvPicPr>
          <p:cNvPr id="5" name="Content Placeholder 5"/>
          <p:cNvPicPr>
            <a:picLocks noChangeAspect="1"/>
          </p:cNvPicPr>
          <p:nvPr/>
        </p:nvPicPr>
        <p:blipFill>
          <a:blip r:embed="rId2">
            <a:extLst>
              <a:ext uri="{28A0092B-C50C-407E-A947-70E740481C1C}">
                <a14:useLocalDpi xmlns:a14="http://schemas.microsoft.com/office/drawing/2010/main" val="0"/>
              </a:ext>
            </a:extLst>
          </a:blip>
          <a:srcRect l="52026" t="26959" r="22260" b="31940"/>
          <a:stretch>
            <a:fillRect/>
          </a:stretch>
        </p:blipFill>
        <p:spPr bwMode="auto">
          <a:xfrm>
            <a:off x="6099048" y="974935"/>
            <a:ext cx="5458968" cy="490812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65322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1D5E6-A435-3AD0-655F-8ECE172BB03D}"/>
              </a:ext>
            </a:extLst>
          </p:cNvPr>
          <p:cNvSpPr>
            <a:spLocks noGrp="1"/>
          </p:cNvSpPr>
          <p:nvPr>
            <p:ph type="title"/>
          </p:nvPr>
        </p:nvSpPr>
        <p:spPr/>
        <p:txBody>
          <a:bodyPr/>
          <a:lstStyle/>
          <a:p>
            <a:pPr algn="ctr"/>
            <a:r>
              <a:rPr lang="en-US" b="1">
                <a:latin typeface="Calibri Light" panose="020F0302020204030204" pitchFamily="34" charset="0"/>
                <a:ea typeface="Calibri Light" panose="020F0302020204030204" pitchFamily="34" charset="0"/>
                <a:cs typeface="Calibri Light" panose="020F0302020204030204" pitchFamily="34" charset="0"/>
              </a:rPr>
              <a:t>Hướng dẫn vệ sinh tay</a:t>
            </a:r>
            <a:endParaRPr lang="en-US" b="1"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 name="Content Placeholder 2">
            <a:extLst>
              <a:ext uri="{FF2B5EF4-FFF2-40B4-BE49-F238E27FC236}">
                <a16:creationId xmlns:a16="http://schemas.microsoft.com/office/drawing/2014/main" id="{B598C187-1A34-EC70-F402-7B6831C4D40E}"/>
              </a:ext>
            </a:extLst>
          </p:cNvPr>
          <p:cNvSpPr>
            <a:spLocks noGrp="1"/>
          </p:cNvSpPr>
          <p:nvPr>
            <p:ph idx="1"/>
          </p:nvPr>
        </p:nvSpPr>
        <p:spPr>
          <a:xfrm>
            <a:off x="539716" y="1690688"/>
            <a:ext cx="9993246" cy="978945"/>
          </a:xfrm>
        </p:spPr>
        <p:txBody>
          <a:bodyPr/>
          <a:lstStyle/>
          <a:p>
            <a:r>
              <a:rPr lang="en-US"/>
              <a:t>Trang bị tại tất cả các khu vực </a:t>
            </a:r>
            <a:endParaRPr lang="en-US" dirty="0"/>
          </a:p>
        </p:txBody>
      </p:sp>
      <p:pic>
        <p:nvPicPr>
          <p:cNvPr id="7" name="Picture 6">
            <a:extLst>
              <a:ext uri="{FF2B5EF4-FFF2-40B4-BE49-F238E27FC236}">
                <a16:creationId xmlns:a16="http://schemas.microsoft.com/office/drawing/2014/main" id="{8D839C3B-C58E-45CC-8722-AD4CE15798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716" y="2386742"/>
            <a:ext cx="5556284" cy="4349723"/>
          </a:xfrm>
          <a:prstGeom prst="rect">
            <a:avLst/>
          </a:prstGeom>
        </p:spPr>
      </p:pic>
      <p:pic>
        <p:nvPicPr>
          <p:cNvPr id="9" name="Picture 8">
            <a:extLst>
              <a:ext uri="{FF2B5EF4-FFF2-40B4-BE49-F238E27FC236}">
                <a16:creationId xmlns:a16="http://schemas.microsoft.com/office/drawing/2014/main" id="{CFB04F71-5915-4024-9C23-90AF7A8658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5176" y="2386741"/>
            <a:ext cx="5778179" cy="4349723"/>
          </a:xfrm>
          <a:prstGeom prst="rect">
            <a:avLst/>
          </a:prstGeom>
        </p:spPr>
      </p:pic>
    </p:spTree>
    <p:extLst>
      <p:ext uri="{BB962C8B-B14F-4D97-AF65-F5344CB8AC3E}">
        <p14:creationId xmlns:p14="http://schemas.microsoft.com/office/powerpoint/2010/main" val="28237377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73E97-03D0-F7B3-49B9-0B2CEF5AD066}"/>
              </a:ext>
            </a:extLst>
          </p:cNvPr>
          <p:cNvSpPr>
            <a:spLocks noGrp="1"/>
          </p:cNvSpPr>
          <p:nvPr>
            <p:ph type="title"/>
          </p:nvPr>
        </p:nvSpPr>
        <p:spPr/>
        <p:txBody>
          <a:bodyPr/>
          <a:lstStyle/>
          <a:p>
            <a:pPr algn="ctr"/>
            <a:r>
              <a:rPr lang="en-US" b="1">
                <a:latin typeface="Calibri Light" panose="020F0302020204030204" pitchFamily="34" charset="0"/>
                <a:ea typeface="Calibri Light" panose="020F0302020204030204" pitchFamily="34" charset="0"/>
                <a:cs typeface="Calibri Light" panose="020F0302020204030204" pitchFamily="34" charset="0"/>
              </a:rPr>
              <a:t>Tăng cường giám sát </a:t>
            </a:r>
            <a:endParaRPr lang="en-US" b="1" dirty="0">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Picture 3" descr="A picture containing green, indoor, wall, bathroom&#10;&#10;Description automatically generated">
            <a:extLst>
              <a:ext uri="{FF2B5EF4-FFF2-40B4-BE49-F238E27FC236}">
                <a16:creationId xmlns:a16="http://schemas.microsoft.com/office/drawing/2014/main" id="{F7C02C36-2505-12E9-0CD2-60F81BA8C490}"/>
              </a:ext>
            </a:extLst>
          </p:cNvPr>
          <p:cNvPicPr>
            <a:picLocks/>
          </p:cNvPicPr>
          <p:nvPr/>
        </p:nvPicPr>
        <p:blipFill>
          <a:blip r:embed="rId2" cstate="print">
            <a:extLst>
              <a:ext uri="{28A0092B-C50C-407E-A947-70E740481C1C}">
                <a14:useLocalDpi xmlns:a14="http://schemas.microsoft.com/office/drawing/2010/main" val="0"/>
              </a:ext>
            </a:extLst>
          </a:blip>
          <a:stretch>
            <a:fillRect/>
          </a:stretch>
        </p:blipFill>
        <p:spPr>
          <a:xfrm rot="5400000">
            <a:off x="4466662" y="2279701"/>
            <a:ext cx="3849624" cy="3227832"/>
          </a:xfrm>
          <a:prstGeom prst="rect">
            <a:avLst/>
          </a:prstGeom>
        </p:spPr>
      </p:pic>
      <p:pic>
        <p:nvPicPr>
          <p:cNvPr id="6" name="Picture 5">
            <a:extLst>
              <a:ext uri="{FF2B5EF4-FFF2-40B4-BE49-F238E27FC236}">
                <a16:creationId xmlns:a16="http://schemas.microsoft.com/office/drawing/2014/main" id="{D1ED4BF4-4703-DD47-E747-62BF26B57851}"/>
              </a:ext>
            </a:extLst>
          </p:cNvPr>
          <p:cNvPicPr>
            <a:picLocks/>
          </p:cNvPicPr>
          <p:nvPr/>
        </p:nvPicPr>
        <p:blipFill rotWithShape="1">
          <a:blip r:embed="rId3"/>
          <a:srcRect l="24868" r="31813"/>
          <a:stretch/>
        </p:blipFill>
        <p:spPr>
          <a:xfrm>
            <a:off x="8288528" y="1965246"/>
            <a:ext cx="3227832" cy="3853183"/>
          </a:xfrm>
          <a:prstGeom prst="rect">
            <a:avLst/>
          </a:prstGeom>
        </p:spPr>
      </p:pic>
      <p:sp>
        <p:nvSpPr>
          <p:cNvPr id="7" name="Oval 6">
            <a:extLst>
              <a:ext uri="{FF2B5EF4-FFF2-40B4-BE49-F238E27FC236}">
                <a16:creationId xmlns:a16="http://schemas.microsoft.com/office/drawing/2014/main" id="{E728C352-8972-7B3A-9B38-DE29DAEF8DCD}"/>
              </a:ext>
            </a:extLst>
          </p:cNvPr>
          <p:cNvSpPr/>
          <p:nvPr/>
        </p:nvSpPr>
        <p:spPr>
          <a:xfrm>
            <a:off x="4816255" y="2177415"/>
            <a:ext cx="504629" cy="533400"/>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26BF72DB-7042-3839-F23C-E741C007DD92}"/>
              </a:ext>
            </a:extLst>
          </p:cNvPr>
          <p:cNvSpPr txBox="1"/>
          <p:nvPr/>
        </p:nvSpPr>
        <p:spPr>
          <a:xfrm>
            <a:off x="883962" y="5960745"/>
            <a:ext cx="3089607" cy="400110"/>
          </a:xfrm>
          <a:prstGeom prst="rect">
            <a:avLst/>
          </a:prstGeom>
          <a:noFill/>
          <a:ln w="12700">
            <a:solidFill>
              <a:srgbClr val="0070C0"/>
            </a:solidFill>
          </a:ln>
        </p:spPr>
        <p:txBody>
          <a:bodyPr wrap="square" rtlCol="0">
            <a:spAutoFit/>
          </a:bodyPr>
          <a:lstStyle/>
          <a:p>
            <a:r>
              <a:rPr lang="en-US" sz="2000">
                <a:latin typeface="Calibri Light" panose="020F0302020204030204" pitchFamily="34" charset="0"/>
                <a:ea typeface="Calibri Light" panose="020F0302020204030204" pitchFamily="34" charset="0"/>
                <a:cs typeface="Calibri Light" panose="020F0302020204030204" pitchFamily="34" charset="0"/>
              </a:rPr>
              <a:t>Quan sát trực tiếp</a:t>
            </a:r>
            <a:endParaRPr lang="en-US" sz="20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9" name="TextBox 8">
            <a:extLst>
              <a:ext uri="{FF2B5EF4-FFF2-40B4-BE49-F238E27FC236}">
                <a16:creationId xmlns:a16="http://schemas.microsoft.com/office/drawing/2014/main" id="{5F86A16D-B677-A985-B4C5-26AB0859D7A7}"/>
              </a:ext>
            </a:extLst>
          </p:cNvPr>
          <p:cNvSpPr txBox="1"/>
          <p:nvPr/>
        </p:nvSpPr>
        <p:spPr>
          <a:xfrm>
            <a:off x="4783454" y="5960745"/>
            <a:ext cx="7241531" cy="707886"/>
          </a:xfrm>
          <a:prstGeom prst="rect">
            <a:avLst/>
          </a:prstGeom>
          <a:noFill/>
          <a:ln w="12700">
            <a:solidFill>
              <a:srgbClr val="0070C0"/>
            </a:solidFill>
          </a:ln>
        </p:spPr>
        <p:txBody>
          <a:bodyPr wrap="square" rtlCol="0">
            <a:spAutoFit/>
          </a:bodyPr>
          <a:lstStyle/>
          <a:p>
            <a:r>
              <a:rPr lang="en-US" sz="2000">
                <a:latin typeface="Calibri Light" panose="020F0302020204030204" pitchFamily="34" charset="0"/>
                <a:ea typeface="Calibri Light" panose="020F0302020204030204" pitchFamily="34" charset="0"/>
                <a:cs typeface="Calibri Light" panose="020F0302020204030204" pitchFamily="34" charset="0"/>
              </a:rPr>
              <a:t>Quan sát bằng camera</a:t>
            </a:r>
          </a:p>
          <a:p>
            <a:r>
              <a:rPr lang="en-US" sz="2000">
                <a:latin typeface="Calibri Light" panose="020F0302020204030204" pitchFamily="34" charset="0"/>
                <a:ea typeface="Calibri Light" panose="020F0302020204030204" pitchFamily="34" charset="0"/>
                <a:cs typeface="Calibri Light" panose="020F0302020204030204" pitchFamily="34" charset="0"/>
              </a:rPr>
              <a:t>Nhân viên IPC theo dõi thông qua máy tính để bàn tại văn phòng</a:t>
            </a:r>
            <a:endParaRPr lang="en-US" sz="2000" dirty="0">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10" name="Picture 9" descr="C:\Users\Yen\Desktop\New folder\DSC00035.JPG">
            <a:extLst>
              <a:ext uri="{FF2B5EF4-FFF2-40B4-BE49-F238E27FC236}">
                <a16:creationId xmlns:a16="http://schemas.microsoft.com/office/drawing/2014/main" id="{CAD85878-06C1-4406-85B8-FB6A3ECACA64}"/>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t="14681" r="2" b="22876"/>
          <a:stretch/>
        </p:blipFill>
        <p:spPr bwMode="auto">
          <a:xfrm>
            <a:off x="497711" y="2099286"/>
            <a:ext cx="3996709" cy="3719143"/>
          </a:xfrm>
          <a:prstGeom prst="rect">
            <a:avLst/>
          </a:prstGeom>
          <a:noFill/>
          <a:scene3d>
            <a:camera prst="orthographicFront">
              <a:rot lat="0" lon="0" rev="0"/>
            </a:camera>
            <a:lightRig rig="contrasting" dir="t">
              <a:rot lat="0" lon="0" rev="7800000"/>
            </a:lightRig>
          </a:scene3d>
          <a:sp3d>
            <a:bevelT w="139700" h="1397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83213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046B3-1CC6-4077-9BF2-2DB0D8EC46EC}"/>
              </a:ext>
            </a:extLst>
          </p:cNvPr>
          <p:cNvSpPr>
            <a:spLocks noGrp="1"/>
          </p:cNvSpPr>
          <p:nvPr>
            <p:ph type="title"/>
          </p:nvPr>
        </p:nvSpPr>
        <p:spPr>
          <a:xfrm>
            <a:off x="490959" y="183561"/>
            <a:ext cx="10515600" cy="757619"/>
          </a:xfrm>
        </p:spPr>
        <p:txBody>
          <a:bodyPr>
            <a:normAutofit fontScale="90000"/>
          </a:bodyPr>
          <a:lstStyle/>
          <a:p>
            <a:pPr algn="ctr"/>
            <a:r>
              <a:rPr lang="en-US" sz="5000" b="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Sử dụng PPE</a:t>
            </a:r>
            <a:endParaRPr lang="en-US" sz="5000" b="1"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Picture 3">
            <a:extLst>
              <a:ext uri="{FF2B5EF4-FFF2-40B4-BE49-F238E27FC236}">
                <a16:creationId xmlns:a16="http://schemas.microsoft.com/office/drawing/2014/main" id="{B6352EDE-EB7A-4E2B-A12A-DD82147F6FA5}"/>
              </a:ext>
            </a:extLst>
          </p:cNvPr>
          <p:cNvPicPr>
            <a:picLocks noChangeAspect="1"/>
          </p:cNvPicPr>
          <p:nvPr/>
        </p:nvPicPr>
        <p:blipFill>
          <a:blip r:embed="rId2"/>
          <a:stretch>
            <a:fillRect/>
          </a:stretch>
        </p:blipFill>
        <p:spPr>
          <a:xfrm>
            <a:off x="1782501" y="1157468"/>
            <a:ext cx="8669438" cy="5516971"/>
          </a:xfrm>
          <a:prstGeom prst="rect">
            <a:avLst/>
          </a:prstGeom>
        </p:spPr>
      </p:pic>
    </p:spTree>
    <p:extLst>
      <p:ext uri="{BB962C8B-B14F-4D97-AF65-F5344CB8AC3E}">
        <p14:creationId xmlns:p14="http://schemas.microsoft.com/office/powerpoint/2010/main" val="9777371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39EBA-71BE-4732-95EA-337BE02727B8}"/>
              </a:ext>
            </a:extLst>
          </p:cNvPr>
          <p:cNvSpPr>
            <a:spLocks noGrp="1"/>
          </p:cNvSpPr>
          <p:nvPr>
            <p:ph type="title"/>
          </p:nvPr>
        </p:nvSpPr>
        <p:spPr/>
        <p:txBody>
          <a:bodyPr/>
          <a:lstStyle/>
          <a:p>
            <a:pPr lvl="1" algn="ctr">
              <a:spcBef>
                <a:spcPts val="600"/>
              </a:spcBef>
              <a:spcAft>
                <a:spcPts val="600"/>
              </a:spcAft>
            </a:pPr>
            <a:r>
              <a:rPr lang="en-US" sz="5000" b="1" kern="120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Vệ sinh môi trường</a:t>
            </a:r>
            <a:endParaRPr lang="en-US" sz="5000" b="1" kern="1200"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 name="Content Placeholder 2">
            <a:extLst>
              <a:ext uri="{FF2B5EF4-FFF2-40B4-BE49-F238E27FC236}">
                <a16:creationId xmlns:a16="http://schemas.microsoft.com/office/drawing/2014/main" id="{9E0BEA44-FC9D-4514-AC4A-B067AFD01190}"/>
              </a:ext>
            </a:extLst>
          </p:cNvPr>
          <p:cNvSpPr>
            <a:spLocks noGrp="1"/>
          </p:cNvSpPr>
          <p:nvPr>
            <p:ph idx="1"/>
          </p:nvPr>
        </p:nvSpPr>
        <p:spPr>
          <a:xfrm>
            <a:off x="4915930" y="1862695"/>
            <a:ext cx="6437870" cy="4351338"/>
          </a:xfrm>
        </p:spPr>
        <p:txBody>
          <a:bodyPr/>
          <a:lstStyle/>
          <a:p>
            <a:pPr algn="just"/>
            <a:r>
              <a:rPr lang="en-US">
                <a:latin typeface="Calibri Light" panose="020F0302020204030204" pitchFamily="34" charset="0"/>
                <a:ea typeface="Calibri Light" panose="020F0302020204030204" pitchFamily="34" charset="0"/>
                <a:cs typeface="Calibri Light" panose="020F0302020204030204" pitchFamily="34" charset="0"/>
              </a:rPr>
              <a:t>Hoạt động vệ sinh môi trường</a:t>
            </a:r>
            <a:endParaRPr lang="en-US" dirty="0">
              <a:latin typeface="Calibri Light" panose="020F0302020204030204" pitchFamily="34" charset="0"/>
              <a:ea typeface="Calibri Light" panose="020F0302020204030204" pitchFamily="34" charset="0"/>
              <a:cs typeface="Calibri Light" panose="020F0302020204030204" pitchFamily="34" charset="0"/>
            </a:endParaRPr>
          </a:p>
          <a:p>
            <a:pPr marL="717550" indent="-358775" algn="just">
              <a:buFont typeface="Courier New" panose="02070309020205020404" pitchFamily="49" charset="0"/>
              <a:buChar char="o"/>
            </a:pPr>
            <a:r>
              <a:rPr lang="en-US">
                <a:latin typeface="Calibri Light" panose="020F0302020204030204" pitchFamily="34" charset="0"/>
                <a:ea typeface="Calibri Light" panose="020F0302020204030204" pitchFamily="34" charset="0"/>
                <a:cs typeface="Calibri Light" panose="020F0302020204030204" pitchFamily="34" charset="0"/>
              </a:rPr>
              <a:t>Đào tạo/tập huấn</a:t>
            </a:r>
            <a:endParaRPr lang="en-US" dirty="0">
              <a:latin typeface="Calibri Light" panose="020F0302020204030204" pitchFamily="34" charset="0"/>
              <a:ea typeface="Calibri Light" panose="020F0302020204030204" pitchFamily="34" charset="0"/>
              <a:cs typeface="Calibri Light" panose="020F0302020204030204" pitchFamily="34" charset="0"/>
            </a:endParaRPr>
          </a:p>
          <a:p>
            <a:pPr marL="717550" indent="-358775" algn="just">
              <a:buFont typeface="Courier New" panose="02070309020205020404" pitchFamily="49" charset="0"/>
              <a:buChar char="o"/>
            </a:pPr>
            <a:r>
              <a:rPr lang="en-US">
                <a:latin typeface="Calibri Light" panose="020F0302020204030204" pitchFamily="34" charset="0"/>
                <a:ea typeface="Calibri Light" panose="020F0302020204030204" pitchFamily="34" charset="0"/>
                <a:cs typeface="Calibri Light" panose="020F0302020204030204" pitchFamily="34" charset="0"/>
              </a:rPr>
              <a:t>Xây dựng quy trình trực quan cho NVYT và Nhân viên vệ sinh</a:t>
            </a:r>
            <a:endParaRPr lang="en-US" dirty="0">
              <a:latin typeface="Calibri Light" panose="020F0302020204030204" pitchFamily="34" charset="0"/>
              <a:ea typeface="Calibri Light" panose="020F0302020204030204" pitchFamily="34" charset="0"/>
              <a:cs typeface="Calibri Light" panose="020F0302020204030204" pitchFamily="34" charset="0"/>
            </a:endParaRPr>
          </a:p>
          <a:p>
            <a:pPr marL="717550" indent="-358775" algn="just">
              <a:buFont typeface="Courier New" panose="02070309020205020404" pitchFamily="49" charset="0"/>
              <a:buChar char="o"/>
            </a:pPr>
            <a:r>
              <a:rPr lang="en-US" altLang="en-US">
                <a:latin typeface="Calibri Light" panose="020F0302020204030204" pitchFamily="34" charset="0"/>
                <a:ea typeface="Calibri Light" panose="020F0302020204030204" pitchFamily="34" charset="0"/>
                <a:cs typeface="Calibri Light" panose="020F0302020204030204" pitchFamily="34" charset="0"/>
              </a:rPr>
              <a:t>Lập lịch vệ sinh</a:t>
            </a:r>
            <a:endParaRPr lang="en-US" altLang="en-US" dirty="0">
              <a:latin typeface="Calibri Light" panose="020F0302020204030204" pitchFamily="34" charset="0"/>
              <a:ea typeface="Calibri Light" panose="020F0302020204030204" pitchFamily="34" charset="0"/>
              <a:cs typeface="Calibri Light" panose="020F0302020204030204" pitchFamily="34" charset="0"/>
            </a:endParaRPr>
          </a:p>
          <a:p>
            <a:pPr marL="717550" indent="-358775" algn="just">
              <a:buFont typeface="Courier New" panose="02070309020205020404" pitchFamily="49" charset="0"/>
              <a:buChar char="o"/>
            </a:pPr>
            <a:r>
              <a:rPr lang="en-US" altLang="en-US">
                <a:latin typeface="Calibri Light" panose="020F0302020204030204" pitchFamily="34" charset="0"/>
                <a:ea typeface="Calibri Light" panose="020F0302020204030204" pitchFamily="34" charset="0"/>
                <a:cs typeface="Calibri Light" panose="020F0302020204030204" pitchFamily="34" charset="0"/>
              </a:rPr>
              <a:t>Giám sát liên tục</a:t>
            </a:r>
            <a:endParaRPr lang="en-US" altLang="en-US" dirty="0">
              <a:latin typeface="Calibri Light" panose="020F0302020204030204" pitchFamily="34" charset="0"/>
              <a:ea typeface="Calibri Light" panose="020F0302020204030204" pitchFamily="34" charset="0"/>
              <a:cs typeface="Calibri Light" panose="020F0302020204030204" pitchFamily="34" charset="0"/>
            </a:endParaRPr>
          </a:p>
          <a:p>
            <a:pPr marL="358775" indent="0" algn="just">
              <a:buNone/>
            </a:pPr>
            <a:endParaRPr lang="en-US" altLang="en-US" dirty="0">
              <a:latin typeface="Arial" panose="020B0604020202020204" pitchFamily="34" charset="0"/>
            </a:endParaRPr>
          </a:p>
        </p:txBody>
      </p:sp>
      <p:pic>
        <p:nvPicPr>
          <p:cNvPr id="5" name="Picture 4">
            <a:extLst>
              <a:ext uri="{FF2B5EF4-FFF2-40B4-BE49-F238E27FC236}">
                <a16:creationId xmlns:a16="http://schemas.microsoft.com/office/drawing/2014/main" id="{33D2E91E-42B2-4518-AAB1-77A5F7496E41}"/>
              </a:ext>
            </a:extLst>
          </p:cNvPr>
          <p:cNvPicPr>
            <a:picLocks noChangeAspect="1"/>
          </p:cNvPicPr>
          <p:nvPr/>
        </p:nvPicPr>
        <p:blipFill>
          <a:blip r:embed="rId3"/>
          <a:stretch>
            <a:fillRect/>
          </a:stretch>
        </p:blipFill>
        <p:spPr>
          <a:xfrm>
            <a:off x="470197" y="1754003"/>
            <a:ext cx="3978235" cy="4884819"/>
          </a:xfrm>
          <a:prstGeom prst="rect">
            <a:avLst/>
          </a:prstGeom>
        </p:spPr>
      </p:pic>
    </p:spTree>
    <p:extLst>
      <p:ext uri="{BB962C8B-B14F-4D97-AF65-F5344CB8AC3E}">
        <p14:creationId xmlns:p14="http://schemas.microsoft.com/office/powerpoint/2010/main" val="27381004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0B16F-5A0D-4B4F-9930-A129F2DDDAAC}"/>
              </a:ext>
            </a:extLst>
          </p:cNvPr>
          <p:cNvSpPr>
            <a:spLocks noGrp="1"/>
          </p:cNvSpPr>
          <p:nvPr>
            <p:ph type="title"/>
          </p:nvPr>
        </p:nvSpPr>
        <p:spPr>
          <a:xfrm>
            <a:off x="838200" y="267522"/>
            <a:ext cx="10515600" cy="660400"/>
          </a:xfrm>
        </p:spPr>
        <p:txBody>
          <a:bodyPr/>
          <a:lstStyle/>
          <a:p>
            <a:pPr lvl="1" algn="ctr">
              <a:spcBef>
                <a:spcPts val="600"/>
              </a:spcBef>
              <a:spcAft>
                <a:spcPts val="600"/>
              </a:spcAft>
            </a:pPr>
            <a:r>
              <a:rPr lang="en-US" sz="3600" b="1" kern="120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Hướng dẫn trực quan quy trình vệ sinh</a:t>
            </a:r>
            <a:endParaRPr lang="en-US" sz="3600" b="1" kern="1200"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5" name="Content Placeholder 4">
            <a:extLst>
              <a:ext uri="{FF2B5EF4-FFF2-40B4-BE49-F238E27FC236}">
                <a16:creationId xmlns:a16="http://schemas.microsoft.com/office/drawing/2014/main" id="{4B9016C5-3AF9-4E9A-86CE-BD6DABD6D90F}"/>
              </a:ext>
            </a:extLst>
          </p:cNvPr>
          <p:cNvPicPr>
            <a:picLocks noGrp="1" noChangeAspect="1"/>
          </p:cNvPicPr>
          <p:nvPr>
            <p:ph idx="1"/>
          </p:nvPr>
        </p:nvPicPr>
        <p:blipFill>
          <a:blip r:embed="rId3"/>
          <a:stretch>
            <a:fillRect/>
          </a:stretch>
        </p:blipFill>
        <p:spPr>
          <a:xfrm>
            <a:off x="127000" y="1305431"/>
            <a:ext cx="3447780" cy="1738312"/>
          </a:xfrm>
          <a:prstGeom prst="rect">
            <a:avLst/>
          </a:prstGeom>
        </p:spPr>
      </p:pic>
      <p:sp>
        <p:nvSpPr>
          <p:cNvPr id="4" name="Slide Number Placeholder 3">
            <a:extLst>
              <a:ext uri="{FF2B5EF4-FFF2-40B4-BE49-F238E27FC236}">
                <a16:creationId xmlns:a16="http://schemas.microsoft.com/office/drawing/2014/main" id="{7E0CDA8C-7855-4756-A253-0F0E1DF2AC0A}"/>
              </a:ext>
            </a:extLst>
          </p:cNvPr>
          <p:cNvSpPr>
            <a:spLocks noGrp="1"/>
          </p:cNvSpPr>
          <p:nvPr>
            <p:ph type="sldNum" sz="quarter" idx="12"/>
          </p:nvPr>
        </p:nvSpPr>
        <p:spPr/>
        <p:txBody>
          <a:bodyPr/>
          <a:lstStyle/>
          <a:p>
            <a:fld id="{47848D32-E59B-4159-A866-5E302F2F5601}" type="slidenum">
              <a:rPr lang="en-US" smtClean="0"/>
              <a:t>27</a:t>
            </a:fld>
            <a:endParaRPr lang="en-US"/>
          </a:p>
        </p:txBody>
      </p:sp>
      <p:pic>
        <p:nvPicPr>
          <p:cNvPr id="6" name="Content Placeholder 4">
            <a:extLst>
              <a:ext uri="{FF2B5EF4-FFF2-40B4-BE49-F238E27FC236}">
                <a16:creationId xmlns:a16="http://schemas.microsoft.com/office/drawing/2014/main" id="{0AB697C1-9FE3-4F2F-90F3-B626891EFDAC}"/>
              </a:ext>
            </a:extLst>
          </p:cNvPr>
          <p:cNvPicPr>
            <a:picLocks noChangeAspect="1"/>
          </p:cNvPicPr>
          <p:nvPr/>
        </p:nvPicPr>
        <p:blipFill>
          <a:blip r:embed="rId4"/>
          <a:stretch>
            <a:fillRect/>
          </a:stretch>
        </p:blipFill>
        <p:spPr>
          <a:xfrm>
            <a:off x="4206351" y="1293969"/>
            <a:ext cx="3447779" cy="1738312"/>
          </a:xfrm>
          <a:prstGeom prst="rect">
            <a:avLst/>
          </a:prstGeom>
        </p:spPr>
      </p:pic>
      <p:pic>
        <p:nvPicPr>
          <p:cNvPr id="7" name="Content Placeholder 6">
            <a:extLst>
              <a:ext uri="{FF2B5EF4-FFF2-40B4-BE49-F238E27FC236}">
                <a16:creationId xmlns:a16="http://schemas.microsoft.com/office/drawing/2014/main" id="{3FAA13B5-6643-4168-A393-0FD9A5288DC1}"/>
              </a:ext>
            </a:extLst>
          </p:cNvPr>
          <p:cNvPicPr>
            <a:picLocks noChangeAspect="1"/>
          </p:cNvPicPr>
          <p:nvPr/>
        </p:nvPicPr>
        <p:blipFill>
          <a:blip r:embed="rId5"/>
          <a:stretch>
            <a:fillRect/>
          </a:stretch>
        </p:blipFill>
        <p:spPr>
          <a:xfrm>
            <a:off x="8078210" y="1258756"/>
            <a:ext cx="3807979" cy="1773525"/>
          </a:xfrm>
          <a:prstGeom prst="rect">
            <a:avLst/>
          </a:prstGeom>
        </p:spPr>
      </p:pic>
      <p:pic>
        <p:nvPicPr>
          <p:cNvPr id="8" name="Content Placeholder 8">
            <a:extLst>
              <a:ext uri="{FF2B5EF4-FFF2-40B4-BE49-F238E27FC236}">
                <a16:creationId xmlns:a16="http://schemas.microsoft.com/office/drawing/2014/main" id="{2EED3F0C-D42A-42D1-98C5-4E65CD6C9143}"/>
              </a:ext>
            </a:extLst>
          </p:cNvPr>
          <p:cNvPicPr>
            <a:picLocks noChangeAspect="1"/>
          </p:cNvPicPr>
          <p:nvPr/>
        </p:nvPicPr>
        <p:blipFill>
          <a:blip r:embed="rId6"/>
          <a:stretch>
            <a:fillRect/>
          </a:stretch>
        </p:blipFill>
        <p:spPr>
          <a:xfrm>
            <a:off x="127000" y="3362731"/>
            <a:ext cx="3471615" cy="1461683"/>
          </a:xfrm>
          <a:prstGeom prst="rect">
            <a:avLst/>
          </a:prstGeom>
        </p:spPr>
      </p:pic>
      <p:pic>
        <p:nvPicPr>
          <p:cNvPr id="9" name="Content Placeholder 10">
            <a:extLst>
              <a:ext uri="{FF2B5EF4-FFF2-40B4-BE49-F238E27FC236}">
                <a16:creationId xmlns:a16="http://schemas.microsoft.com/office/drawing/2014/main" id="{5C640921-E011-423D-B7AE-DA29CF796FE4}"/>
              </a:ext>
            </a:extLst>
          </p:cNvPr>
          <p:cNvPicPr>
            <a:picLocks noChangeAspect="1"/>
          </p:cNvPicPr>
          <p:nvPr/>
        </p:nvPicPr>
        <p:blipFill>
          <a:blip r:embed="rId7"/>
          <a:stretch>
            <a:fillRect/>
          </a:stretch>
        </p:blipFill>
        <p:spPr>
          <a:xfrm>
            <a:off x="4330699" y="3228108"/>
            <a:ext cx="3323431" cy="1596306"/>
          </a:xfrm>
          <a:prstGeom prst="rect">
            <a:avLst/>
          </a:prstGeom>
        </p:spPr>
      </p:pic>
      <p:pic>
        <p:nvPicPr>
          <p:cNvPr id="10" name="Content Placeholder 12">
            <a:extLst>
              <a:ext uri="{FF2B5EF4-FFF2-40B4-BE49-F238E27FC236}">
                <a16:creationId xmlns:a16="http://schemas.microsoft.com/office/drawing/2014/main" id="{97980AB4-D07C-474A-BB70-C44133749003}"/>
              </a:ext>
            </a:extLst>
          </p:cNvPr>
          <p:cNvPicPr>
            <a:picLocks noChangeAspect="1"/>
          </p:cNvPicPr>
          <p:nvPr/>
        </p:nvPicPr>
        <p:blipFill>
          <a:blip r:embed="rId8"/>
          <a:stretch>
            <a:fillRect/>
          </a:stretch>
        </p:blipFill>
        <p:spPr>
          <a:xfrm>
            <a:off x="8386214" y="3170584"/>
            <a:ext cx="3499976" cy="1711353"/>
          </a:xfrm>
          <a:prstGeom prst="rect">
            <a:avLst/>
          </a:prstGeom>
        </p:spPr>
      </p:pic>
      <p:sp>
        <p:nvSpPr>
          <p:cNvPr id="12" name="Rectangle 11">
            <a:extLst>
              <a:ext uri="{FF2B5EF4-FFF2-40B4-BE49-F238E27FC236}">
                <a16:creationId xmlns:a16="http://schemas.microsoft.com/office/drawing/2014/main" id="{297F9AC7-7AB9-4A74-A7B4-A47A4FC87CD7}"/>
              </a:ext>
            </a:extLst>
          </p:cNvPr>
          <p:cNvSpPr/>
          <p:nvPr/>
        </p:nvSpPr>
        <p:spPr>
          <a:xfrm>
            <a:off x="0" y="6197600"/>
            <a:ext cx="12192000" cy="66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4">
            <a:extLst>
              <a:ext uri="{FF2B5EF4-FFF2-40B4-BE49-F238E27FC236}">
                <a16:creationId xmlns:a16="http://schemas.microsoft.com/office/drawing/2014/main" id="{A8781C88-6419-422C-BA75-F63A3F83B227}"/>
              </a:ext>
            </a:extLst>
          </p:cNvPr>
          <p:cNvPicPr>
            <a:picLocks noChangeAspect="1"/>
          </p:cNvPicPr>
          <p:nvPr/>
        </p:nvPicPr>
        <p:blipFill>
          <a:blip r:embed="rId9"/>
          <a:stretch>
            <a:fillRect/>
          </a:stretch>
        </p:blipFill>
        <p:spPr>
          <a:xfrm>
            <a:off x="127000" y="5114261"/>
            <a:ext cx="3479971" cy="1730265"/>
          </a:xfrm>
          <a:prstGeom prst="rect">
            <a:avLst/>
          </a:prstGeom>
        </p:spPr>
      </p:pic>
      <p:pic>
        <p:nvPicPr>
          <p:cNvPr id="13" name="Content Placeholder 16">
            <a:extLst>
              <a:ext uri="{FF2B5EF4-FFF2-40B4-BE49-F238E27FC236}">
                <a16:creationId xmlns:a16="http://schemas.microsoft.com/office/drawing/2014/main" id="{9D653B74-D341-400E-9422-385AD9C6A9BD}"/>
              </a:ext>
            </a:extLst>
          </p:cNvPr>
          <p:cNvPicPr>
            <a:picLocks noChangeAspect="1"/>
          </p:cNvPicPr>
          <p:nvPr/>
        </p:nvPicPr>
        <p:blipFill>
          <a:blip r:embed="rId10"/>
          <a:stretch>
            <a:fillRect/>
          </a:stretch>
        </p:blipFill>
        <p:spPr>
          <a:xfrm>
            <a:off x="4330699" y="5146647"/>
            <a:ext cx="3323431" cy="1711354"/>
          </a:xfrm>
          <a:prstGeom prst="rect">
            <a:avLst/>
          </a:prstGeom>
        </p:spPr>
      </p:pic>
      <p:pic>
        <p:nvPicPr>
          <p:cNvPr id="14" name="Picture 13">
            <a:extLst>
              <a:ext uri="{FF2B5EF4-FFF2-40B4-BE49-F238E27FC236}">
                <a16:creationId xmlns:a16="http://schemas.microsoft.com/office/drawing/2014/main" id="{8EF8C1AF-CF05-4AEB-8BE6-A4104FCCD566}"/>
              </a:ext>
            </a:extLst>
          </p:cNvPr>
          <p:cNvPicPr>
            <a:picLocks noChangeAspect="1"/>
          </p:cNvPicPr>
          <p:nvPr/>
        </p:nvPicPr>
        <p:blipFill>
          <a:blip r:embed="rId11"/>
          <a:stretch>
            <a:fillRect/>
          </a:stretch>
        </p:blipFill>
        <p:spPr>
          <a:xfrm>
            <a:off x="8386214" y="5146646"/>
            <a:ext cx="3499976" cy="1698654"/>
          </a:xfrm>
          <a:prstGeom prst="rect">
            <a:avLst/>
          </a:prstGeom>
        </p:spPr>
      </p:pic>
      <p:sp>
        <p:nvSpPr>
          <p:cNvPr id="15" name="Arrow: Chevron 14">
            <a:extLst>
              <a:ext uri="{FF2B5EF4-FFF2-40B4-BE49-F238E27FC236}">
                <a16:creationId xmlns:a16="http://schemas.microsoft.com/office/drawing/2014/main" id="{BA29EE6D-FC89-4A80-AD85-9A7E7535C8E8}"/>
              </a:ext>
            </a:extLst>
          </p:cNvPr>
          <p:cNvSpPr/>
          <p:nvPr/>
        </p:nvSpPr>
        <p:spPr>
          <a:xfrm>
            <a:off x="3782271" y="2046735"/>
            <a:ext cx="254000" cy="393700"/>
          </a:xfrm>
          <a:prstGeom prst="chevr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Arrow: Chevron 15">
            <a:extLst>
              <a:ext uri="{FF2B5EF4-FFF2-40B4-BE49-F238E27FC236}">
                <a16:creationId xmlns:a16="http://schemas.microsoft.com/office/drawing/2014/main" id="{259F862F-12FC-44AF-A780-1F629EC307B9}"/>
              </a:ext>
            </a:extLst>
          </p:cNvPr>
          <p:cNvSpPr/>
          <p:nvPr/>
        </p:nvSpPr>
        <p:spPr>
          <a:xfrm>
            <a:off x="7824210" y="1907408"/>
            <a:ext cx="254000" cy="393700"/>
          </a:xfrm>
          <a:prstGeom prst="chevr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Arrow: Chevron 16">
            <a:extLst>
              <a:ext uri="{FF2B5EF4-FFF2-40B4-BE49-F238E27FC236}">
                <a16:creationId xmlns:a16="http://schemas.microsoft.com/office/drawing/2014/main" id="{0CDF43F4-6AEC-40A5-A881-0ECE45201819}"/>
              </a:ext>
            </a:extLst>
          </p:cNvPr>
          <p:cNvSpPr/>
          <p:nvPr/>
        </p:nvSpPr>
        <p:spPr>
          <a:xfrm>
            <a:off x="3865708" y="3925317"/>
            <a:ext cx="254000" cy="393700"/>
          </a:xfrm>
          <a:prstGeom prst="chevr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Arrow: Chevron 17">
            <a:extLst>
              <a:ext uri="{FF2B5EF4-FFF2-40B4-BE49-F238E27FC236}">
                <a16:creationId xmlns:a16="http://schemas.microsoft.com/office/drawing/2014/main" id="{18415348-486C-450B-8CF5-834652EE643E}"/>
              </a:ext>
            </a:extLst>
          </p:cNvPr>
          <p:cNvSpPr/>
          <p:nvPr/>
        </p:nvSpPr>
        <p:spPr>
          <a:xfrm>
            <a:off x="7824210" y="3855654"/>
            <a:ext cx="254000" cy="393700"/>
          </a:xfrm>
          <a:prstGeom prst="chevr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Arrow: Chevron 18">
            <a:extLst>
              <a:ext uri="{FF2B5EF4-FFF2-40B4-BE49-F238E27FC236}">
                <a16:creationId xmlns:a16="http://schemas.microsoft.com/office/drawing/2014/main" id="{84B70207-A234-44D6-A406-21AE5DA7B92F}"/>
              </a:ext>
            </a:extLst>
          </p:cNvPr>
          <p:cNvSpPr/>
          <p:nvPr/>
        </p:nvSpPr>
        <p:spPr>
          <a:xfrm>
            <a:off x="3865708" y="5873563"/>
            <a:ext cx="254000" cy="393700"/>
          </a:xfrm>
          <a:prstGeom prst="chevr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Arrow: Chevron 19">
            <a:extLst>
              <a:ext uri="{FF2B5EF4-FFF2-40B4-BE49-F238E27FC236}">
                <a16:creationId xmlns:a16="http://schemas.microsoft.com/office/drawing/2014/main" id="{9CE00C26-B519-4947-9F39-E3A7E6EF9B69}"/>
              </a:ext>
            </a:extLst>
          </p:cNvPr>
          <p:cNvSpPr/>
          <p:nvPr/>
        </p:nvSpPr>
        <p:spPr>
          <a:xfrm>
            <a:off x="7810670" y="5875598"/>
            <a:ext cx="254000" cy="393700"/>
          </a:xfrm>
          <a:prstGeom prst="chevr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3537427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883920" y="354329"/>
            <a:ext cx="10515600" cy="822961"/>
          </a:xfrm>
        </p:spPr>
        <p:txBody>
          <a:bodyPr>
            <a:normAutofit/>
          </a:bodyPr>
          <a:lstStyle/>
          <a:p>
            <a:pPr algn="ctr"/>
            <a:r>
              <a:rPr lang="en-US" altLang="en-US">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Lịch vệ </a:t>
            </a:r>
            <a:r>
              <a:rPr lang="en-US" altLang="en-US" dirty="0" err="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sinh</a:t>
            </a:r>
            <a:r>
              <a:rPr lang="en-US" altLang="en-US"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dirty="0" err="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khử</a:t>
            </a:r>
            <a:r>
              <a:rPr lang="en-US" altLang="en-US"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dirty="0" err="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khuẩn</a:t>
            </a:r>
            <a:r>
              <a:rPr lang="en-US" altLang="en-US"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dirty="0" err="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môi</a:t>
            </a:r>
            <a:r>
              <a:rPr lang="en-US" altLang="en-US"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dirty="0" err="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trường</a:t>
            </a:r>
            <a:r>
              <a:rPr lang="en-US" altLang="en-US"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dirty="0" err="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bề</a:t>
            </a:r>
            <a:r>
              <a:rPr lang="en-US" altLang="en-US"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dirty="0" err="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mặt</a:t>
            </a:r>
            <a:endParaRPr lang="en-US" altLang="en-US"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endParaRPr>
          </a:p>
        </p:txBody>
      </p:sp>
      <p:graphicFrame>
        <p:nvGraphicFramePr>
          <p:cNvPr id="5" name="Content Placeholder 3"/>
          <p:cNvGraphicFramePr>
            <a:graphicFrameLocks/>
          </p:cNvGraphicFramePr>
          <p:nvPr>
            <p:extLst>
              <p:ext uri="{D42A27DB-BD31-4B8C-83A1-F6EECF244321}">
                <p14:modId xmlns:p14="http://schemas.microsoft.com/office/powerpoint/2010/main" val="1586449878"/>
              </p:ext>
            </p:extLst>
          </p:nvPr>
        </p:nvGraphicFramePr>
        <p:xfrm>
          <a:off x="502917" y="1493680"/>
          <a:ext cx="11452862" cy="4575649"/>
        </p:xfrm>
        <a:graphic>
          <a:graphicData uri="http://schemas.openxmlformats.org/drawingml/2006/table">
            <a:tbl>
              <a:tblPr firstRow="1" bandRow="1">
                <a:tableStyleId>{9DCAF9ED-07DC-4A11-8D7F-57B35C25682E}</a:tableStyleId>
              </a:tblPr>
              <a:tblGrid>
                <a:gridCol w="583735">
                  <a:extLst>
                    <a:ext uri="{9D8B030D-6E8A-4147-A177-3AD203B41FA5}">
                      <a16:colId xmlns:a16="http://schemas.microsoft.com/office/drawing/2014/main" val="3005722149"/>
                    </a:ext>
                  </a:extLst>
                </a:gridCol>
                <a:gridCol w="1622781">
                  <a:extLst>
                    <a:ext uri="{9D8B030D-6E8A-4147-A177-3AD203B41FA5}">
                      <a16:colId xmlns:a16="http://schemas.microsoft.com/office/drawing/2014/main" val="3027513273"/>
                    </a:ext>
                  </a:extLst>
                </a:gridCol>
                <a:gridCol w="2479787">
                  <a:extLst>
                    <a:ext uri="{9D8B030D-6E8A-4147-A177-3AD203B41FA5}">
                      <a16:colId xmlns:a16="http://schemas.microsoft.com/office/drawing/2014/main" val="2322694371"/>
                    </a:ext>
                  </a:extLst>
                </a:gridCol>
                <a:gridCol w="5486400">
                  <a:extLst>
                    <a:ext uri="{9D8B030D-6E8A-4147-A177-3AD203B41FA5}">
                      <a16:colId xmlns:a16="http://schemas.microsoft.com/office/drawing/2014/main" val="3235549864"/>
                    </a:ext>
                  </a:extLst>
                </a:gridCol>
                <a:gridCol w="1280159">
                  <a:extLst>
                    <a:ext uri="{9D8B030D-6E8A-4147-A177-3AD203B41FA5}">
                      <a16:colId xmlns:a16="http://schemas.microsoft.com/office/drawing/2014/main" val="117948385"/>
                    </a:ext>
                  </a:extLst>
                </a:gridCol>
              </a:tblGrid>
              <a:tr h="686608">
                <a:tc>
                  <a:txBody>
                    <a:bodyPr/>
                    <a:lstStyle/>
                    <a:p>
                      <a:pPr algn="ctr"/>
                      <a:r>
                        <a:rPr lang="en-US" sz="1800" dirty="0">
                          <a:latin typeface="Calibri Light" panose="020F0302020204030204" pitchFamily="34" charset="0"/>
                          <a:ea typeface="Calibri Light" panose="020F0302020204030204" pitchFamily="34" charset="0"/>
                          <a:cs typeface="Calibri Light" panose="020F0302020204030204" pitchFamily="34" charset="0"/>
                        </a:rPr>
                        <a:t>STT</a:t>
                      </a:r>
                    </a:p>
                  </a:txBody>
                  <a:tcPr marL="91441" marR="91441" marT="45721" marB="45721"/>
                </a:tc>
                <a:tc>
                  <a:txBody>
                    <a:bodyPr/>
                    <a:lstStyle/>
                    <a:p>
                      <a:pPr algn="ctr"/>
                      <a:r>
                        <a:rPr lang="en-US" sz="1800" dirty="0" err="1">
                          <a:latin typeface="Calibri Light" panose="020F0302020204030204" pitchFamily="34" charset="0"/>
                          <a:ea typeface="Calibri Light" panose="020F0302020204030204" pitchFamily="34" charset="0"/>
                          <a:cs typeface="Calibri Light" panose="020F0302020204030204" pitchFamily="34" charset="0"/>
                        </a:rPr>
                        <a:t>Nhóm</a:t>
                      </a:r>
                      <a:endParaRPr lang="en-US" sz="1800" dirty="0">
                        <a:latin typeface="Calibri Light" panose="020F0302020204030204" pitchFamily="34" charset="0"/>
                        <a:ea typeface="Calibri Light" panose="020F0302020204030204" pitchFamily="34" charset="0"/>
                        <a:cs typeface="Calibri Light" panose="020F0302020204030204" pitchFamily="34" charset="0"/>
                      </a:endParaRPr>
                    </a:p>
                  </a:txBody>
                  <a:tcPr marL="91441" marR="91441" marT="45721" marB="45721"/>
                </a:tc>
                <a:tc>
                  <a:txBody>
                    <a:bodyPr/>
                    <a:lstStyle/>
                    <a:p>
                      <a:pPr algn="ctr"/>
                      <a:r>
                        <a:rPr lang="en-US" sz="1800" dirty="0" err="1">
                          <a:latin typeface="Calibri Light" panose="020F0302020204030204" pitchFamily="34" charset="0"/>
                          <a:ea typeface="Calibri Light" panose="020F0302020204030204" pitchFamily="34" charset="0"/>
                          <a:cs typeface="Calibri Light" panose="020F0302020204030204" pitchFamily="34" charset="0"/>
                        </a:rPr>
                        <a:t>Phương</a:t>
                      </a:r>
                      <a:r>
                        <a:rPr lang="en-US" sz="1800" baseline="0" dirty="0">
                          <a:latin typeface="Calibri Light" panose="020F0302020204030204" pitchFamily="34" charset="0"/>
                          <a:ea typeface="Calibri Light" panose="020F0302020204030204" pitchFamily="34" charset="0"/>
                          <a:cs typeface="Calibri Light" panose="020F0302020204030204" pitchFamily="34" charset="0"/>
                        </a:rPr>
                        <a:t> </a:t>
                      </a:r>
                      <a:r>
                        <a:rPr lang="en-US" sz="1800" baseline="0" dirty="0" err="1">
                          <a:latin typeface="Calibri Light" panose="020F0302020204030204" pitchFamily="34" charset="0"/>
                          <a:ea typeface="Calibri Light" panose="020F0302020204030204" pitchFamily="34" charset="0"/>
                          <a:cs typeface="Calibri Light" panose="020F0302020204030204" pitchFamily="34" charset="0"/>
                        </a:rPr>
                        <a:t>tiện</a:t>
                      </a:r>
                      <a:endParaRPr lang="en-US" sz="1800" dirty="0">
                        <a:latin typeface="Calibri Light" panose="020F0302020204030204" pitchFamily="34" charset="0"/>
                        <a:ea typeface="Calibri Light" panose="020F0302020204030204" pitchFamily="34" charset="0"/>
                        <a:cs typeface="Calibri Light" panose="020F0302020204030204" pitchFamily="34" charset="0"/>
                      </a:endParaRPr>
                    </a:p>
                  </a:txBody>
                  <a:tcPr marL="91441" marR="91441" marT="45721" marB="45721"/>
                </a:tc>
                <a:tc>
                  <a:txBody>
                    <a:bodyPr/>
                    <a:lstStyle/>
                    <a:p>
                      <a:pPr algn="ctr"/>
                      <a:r>
                        <a:rPr lang="en-US" sz="1800" dirty="0" err="1">
                          <a:latin typeface="Calibri Light" panose="020F0302020204030204" pitchFamily="34" charset="0"/>
                          <a:ea typeface="Calibri Light" panose="020F0302020204030204" pitchFamily="34" charset="0"/>
                          <a:cs typeface="Calibri Light" panose="020F0302020204030204" pitchFamily="34" charset="0"/>
                        </a:rPr>
                        <a:t>Tần</a:t>
                      </a:r>
                      <a:r>
                        <a:rPr lang="en-US" sz="1800" baseline="0" dirty="0">
                          <a:latin typeface="Calibri Light" panose="020F0302020204030204" pitchFamily="34" charset="0"/>
                          <a:ea typeface="Calibri Light" panose="020F0302020204030204" pitchFamily="34" charset="0"/>
                          <a:cs typeface="Calibri Light" panose="020F0302020204030204" pitchFamily="34" charset="0"/>
                        </a:rPr>
                        <a:t> </a:t>
                      </a:r>
                      <a:r>
                        <a:rPr lang="en-US" sz="1800" baseline="0" dirty="0" err="1">
                          <a:latin typeface="Calibri Light" panose="020F0302020204030204" pitchFamily="34" charset="0"/>
                          <a:ea typeface="Calibri Light" panose="020F0302020204030204" pitchFamily="34" charset="0"/>
                          <a:cs typeface="Calibri Light" panose="020F0302020204030204" pitchFamily="34" charset="0"/>
                        </a:rPr>
                        <a:t>suất</a:t>
                      </a:r>
                      <a:endParaRPr lang="en-US" sz="1800" baseline="0" dirty="0">
                        <a:latin typeface="Calibri Light" panose="020F0302020204030204" pitchFamily="34" charset="0"/>
                        <a:ea typeface="Calibri Light" panose="020F0302020204030204" pitchFamily="34" charset="0"/>
                        <a:cs typeface="Calibri Light" panose="020F0302020204030204" pitchFamily="34" charset="0"/>
                      </a:endParaRPr>
                    </a:p>
                    <a:p>
                      <a:pPr algn="ctr"/>
                      <a:r>
                        <a:rPr lang="en-US" sz="1800" baseline="0" dirty="0">
                          <a:latin typeface="Calibri Light" panose="020F0302020204030204" pitchFamily="34" charset="0"/>
                          <a:ea typeface="Calibri Light" panose="020F0302020204030204" pitchFamily="34" charset="0"/>
                          <a:cs typeface="Calibri Light" panose="020F0302020204030204" pitchFamily="34" charset="0"/>
                        </a:rPr>
                        <a:t> </a:t>
                      </a:r>
                      <a:r>
                        <a:rPr lang="en-US" sz="1800" baseline="0" dirty="0" err="1">
                          <a:latin typeface="Calibri Light" panose="020F0302020204030204" pitchFamily="34" charset="0"/>
                          <a:ea typeface="Calibri Light" panose="020F0302020204030204" pitchFamily="34" charset="0"/>
                          <a:cs typeface="Calibri Light" panose="020F0302020204030204" pitchFamily="34" charset="0"/>
                        </a:rPr>
                        <a:t>vệ</a:t>
                      </a:r>
                      <a:r>
                        <a:rPr lang="en-US" sz="1800" baseline="0" dirty="0">
                          <a:latin typeface="Calibri Light" panose="020F0302020204030204" pitchFamily="34" charset="0"/>
                          <a:ea typeface="Calibri Light" panose="020F0302020204030204" pitchFamily="34" charset="0"/>
                          <a:cs typeface="Calibri Light" panose="020F0302020204030204" pitchFamily="34" charset="0"/>
                        </a:rPr>
                        <a:t> </a:t>
                      </a:r>
                      <a:r>
                        <a:rPr lang="en-US" sz="1800" baseline="0" dirty="0" err="1">
                          <a:latin typeface="Calibri Light" panose="020F0302020204030204" pitchFamily="34" charset="0"/>
                          <a:ea typeface="Calibri Light" panose="020F0302020204030204" pitchFamily="34" charset="0"/>
                          <a:cs typeface="Calibri Light" panose="020F0302020204030204" pitchFamily="34" charset="0"/>
                        </a:rPr>
                        <a:t>sinh</a:t>
                      </a:r>
                      <a:endParaRPr lang="en-US" sz="1800" dirty="0">
                        <a:latin typeface="Calibri Light" panose="020F0302020204030204" pitchFamily="34" charset="0"/>
                        <a:ea typeface="Calibri Light" panose="020F0302020204030204" pitchFamily="34" charset="0"/>
                        <a:cs typeface="Calibri Light" panose="020F0302020204030204" pitchFamily="34" charset="0"/>
                      </a:endParaRPr>
                    </a:p>
                  </a:txBody>
                  <a:tcPr marL="91441" marR="91441" marT="45721" marB="45721"/>
                </a:tc>
                <a:tc>
                  <a:txBody>
                    <a:bodyPr/>
                    <a:lstStyle/>
                    <a:p>
                      <a:pPr algn="ctr"/>
                      <a:r>
                        <a:rPr lang="en-US" sz="1800" dirty="0" err="1">
                          <a:latin typeface="Calibri Light" panose="020F0302020204030204" pitchFamily="34" charset="0"/>
                          <a:ea typeface="Calibri Light" panose="020F0302020204030204" pitchFamily="34" charset="0"/>
                          <a:cs typeface="Calibri Light" panose="020F0302020204030204" pitchFamily="34" charset="0"/>
                        </a:rPr>
                        <a:t>Nhân</a:t>
                      </a:r>
                      <a:r>
                        <a:rPr lang="en-US" sz="1800" baseline="0" dirty="0">
                          <a:latin typeface="Calibri Light" panose="020F0302020204030204" pitchFamily="34" charset="0"/>
                          <a:ea typeface="Calibri Light" panose="020F0302020204030204" pitchFamily="34" charset="0"/>
                          <a:cs typeface="Calibri Light" panose="020F0302020204030204" pitchFamily="34" charset="0"/>
                        </a:rPr>
                        <a:t> </a:t>
                      </a:r>
                      <a:r>
                        <a:rPr lang="en-US" sz="1800" baseline="0" dirty="0" err="1">
                          <a:latin typeface="Calibri Light" panose="020F0302020204030204" pitchFamily="34" charset="0"/>
                          <a:ea typeface="Calibri Light" panose="020F0302020204030204" pitchFamily="34" charset="0"/>
                          <a:cs typeface="Calibri Light" panose="020F0302020204030204" pitchFamily="34" charset="0"/>
                        </a:rPr>
                        <a:t>sự</a:t>
                      </a:r>
                      <a:endParaRPr lang="en-US" sz="1800" baseline="0" dirty="0">
                        <a:latin typeface="Calibri Light" panose="020F0302020204030204" pitchFamily="34" charset="0"/>
                        <a:ea typeface="Calibri Light" panose="020F0302020204030204" pitchFamily="34" charset="0"/>
                        <a:cs typeface="Calibri Light" panose="020F0302020204030204" pitchFamily="34" charset="0"/>
                      </a:endParaRPr>
                    </a:p>
                    <a:p>
                      <a:pPr algn="ctr"/>
                      <a:r>
                        <a:rPr lang="en-US" sz="1800" baseline="0" dirty="0">
                          <a:latin typeface="Calibri Light" panose="020F0302020204030204" pitchFamily="34" charset="0"/>
                          <a:ea typeface="Calibri Light" panose="020F0302020204030204" pitchFamily="34" charset="0"/>
                          <a:cs typeface="Calibri Light" panose="020F0302020204030204" pitchFamily="34" charset="0"/>
                        </a:rPr>
                        <a:t> </a:t>
                      </a:r>
                      <a:r>
                        <a:rPr lang="en-US" sz="1800" baseline="0" dirty="0" err="1">
                          <a:latin typeface="Calibri Light" panose="020F0302020204030204" pitchFamily="34" charset="0"/>
                          <a:ea typeface="Calibri Light" panose="020F0302020204030204" pitchFamily="34" charset="0"/>
                          <a:cs typeface="Calibri Light" panose="020F0302020204030204" pitchFamily="34" charset="0"/>
                        </a:rPr>
                        <a:t>vệ</a:t>
                      </a:r>
                      <a:r>
                        <a:rPr lang="en-US" sz="1800" baseline="0" dirty="0">
                          <a:latin typeface="Calibri Light" panose="020F0302020204030204" pitchFamily="34" charset="0"/>
                          <a:ea typeface="Calibri Light" panose="020F0302020204030204" pitchFamily="34" charset="0"/>
                          <a:cs typeface="Calibri Light" panose="020F0302020204030204" pitchFamily="34" charset="0"/>
                        </a:rPr>
                        <a:t> </a:t>
                      </a:r>
                      <a:r>
                        <a:rPr lang="en-US" sz="1800" baseline="0" dirty="0" err="1">
                          <a:latin typeface="Calibri Light" panose="020F0302020204030204" pitchFamily="34" charset="0"/>
                          <a:ea typeface="Calibri Light" panose="020F0302020204030204" pitchFamily="34" charset="0"/>
                          <a:cs typeface="Calibri Light" panose="020F0302020204030204" pitchFamily="34" charset="0"/>
                        </a:rPr>
                        <a:t>sinh</a:t>
                      </a:r>
                      <a:endParaRPr lang="en-US" sz="1800" dirty="0">
                        <a:latin typeface="Calibri Light" panose="020F0302020204030204" pitchFamily="34" charset="0"/>
                        <a:ea typeface="Calibri Light" panose="020F0302020204030204" pitchFamily="34" charset="0"/>
                        <a:cs typeface="Calibri Light" panose="020F0302020204030204" pitchFamily="34" charset="0"/>
                      </a:endParaRPr>
                    </a:p>
                  </a:txBody>
                  <a:tcPr marL="91441" marR="91441" marT="45721" marB="45721"/>
                </a:tc>
                <a:extLst>
                  <a:ext uri="{0D108BD9-81ED-4DB2-BD59-A6C34878D82A}">
                    <a16:rowId xmlns:a16="http://schemas.microsoft.com/office/drawing/2014/main" val="2817770650"/>
                  </a:ext>
                </a:extLst>
              </a:tr>
              <a:tr h="1073739">
                <a:tc>
                  <a:txBody>
                    <a:bodyPr/>
                    <a:lstStyle/>
                    <a:p>
                      <a:pPr algn="ctr"/>
                      <a:r>
                        <a:rPr lang="en-US" sz="1800" dirty="0">
                          <a:latin typeface="Calibri Light" panose="020F0302020204030204" pitchFamily="34" charset="0"/>
                          <a:ea typeface="Calibri Light" panose="020F0302020204030204" pitchFamily="34" charset="0"/>
                          <a:cs typeface="Calibri Light" panose="020F0302020204030204" pitchFamily="34" charset="0"/>
                        </a:rPr>
                        <a:t>1</a:t>
                      </a:r>
                    </a:p>
                  </a:txBody>
                  <a:tcPr marL="91441" marR="91441" marT="45721" marB="4572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Sàn</a:t>
                      </a:r>
                      <a:r>
                        <a:rPr lang="en-US" sz="18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sz="18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tường</a:t>
                      </a:r>
                      <a:endParaRPr lang="en-US" sz="1800" dirty="0">
                        <a:latin typeface="Calibri Light" panose="020F0302020204030204" pitchFamily="34" charset="0"/>
                        <a:ea typeface="Calibri Light" panose="020F0302020204030204" pitchFamily="34" charset="0"/>
                        <a:cs typeface="Calibri Light" panose="020F0302020204030204" pitchFamily="34" charset="0"/>
                      </a:endParaRPr>
                    </a:p>
                  </a:txBody>
                  <a:tcPr marL="91441" marR="91441" marT="45721" marB="4572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Tầm</a:t>
                      </a:r>
                      <a:r>
                        <a:rPr lang="en-US" sz="18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sz="18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với</a:t>
                      </a:r>
                      <a:r>
                        <a:rPr lang="en-US" sz="18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2m </a:t>
                      </a:r>
                      <a:r>
                        <a:rPr lang="en-US" sz="18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trở</a:t>
                      </a:r>
                      <a:r>
                        <a:rPr lang="en-US" sz="18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sz="18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xuống</a:t>
                      </a:r>
                      <a:endParaRPr lang="en-US" sz="18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endParaRPr>
                    </a:p>
                    <a:p>
                      <a:endParaRPr lang="en-US" sz="1800" dirty="0">
                        <a:latin typeface="Calibri Light" panose="020F0302020204030204" pitchFamily="34" charset="0"/>
                        <a:ea typeface="Calibri Light" panose="020F0302020204030204" pitchFamily="34" charset="0"/>
                        <a:cs typeface="Calibri Light" panose="020F0302020204030204" pitchFamily="34" charset="0"/>
                      </a:endParaRPr>
                    </a:p>
                  </a:txBody>
                  <a:tcPr marL="91441" marR="91441" marT="45721" marB="4572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err="1">
                          <a:latin typeface="Calibri Light" panose="020F0302020204030204" pitchFamily="34" charset="0"/>
                          <a:ea typeface="Calibri Light" panose="020F0302020204030204" pitchFamily="34" charset="0"/>
                          <a:cs typeface="Calibri Light" panose="020F0302020204030204" pitchFamily="34" charset="0"/>
                        </a:rPr>
                        <a:t>Toàn</a:t>
                      </a:r>
                      <a:r>
                        <a:rPr lang="en-US" sz="1800" baseline="0" dirty="0">
                          <a:latin typeface="Calibri Light" panose="020F0302020204030204" pitchFamily="34" charset="0"/>
                          <a:ea typeface="Calibri Light" panose="020F0302020204030204" pitchFamily="34" charset="0"/>
                          <a:cs typeface="Calibri Light" panose="020F0302020204030204" pitchFamily="34" charset="0"/>
                        </a:rPr>
                        <a:t> </a:t>
                      </a:r>
                      <a:r>
                        <a:rPr lang="en-US" sz="1800" baseline="0" dirty="0" err="1">
                          <a:latin typeface="Calibri Light" panose="020F0302020204030204" pitchFamily="34" charset="0"/>
                          <a:ea typeface="Calibri Light" panose="020F0302020204030204" pitchFamily="34" charset="0"/>
                          <a:cs typeface="Calibri Light" panose="020F0302020204030204" pitchFamily="34" charset="0"/>
                        </a:rPr>
                        <a:t>bộ</a:t>
                      </a:r>
                      <a:r>
                        <a:rPr lang="en-US" sz="1800" baseline="0" dirty="0">
                          <a:latin typeface="Calibri Light" panose="020F0302020204030204" pitchFamily="34" charset="0"/>
                          <a:ea typeface="Calibri Light" panose="020F0302020204030204" pitchFamily="34" charset="0"/>
                          <a:cs typeface="Calibri Light" panose="020F0302020204030204" pitchFamily="34" charset="0"/>
                        </a:rPr>
                        <a:t> </a:t>
                      </a:r>
                      <a:r>
                        <a:rPr lang="en-US" sz="1800" baseline="0" dirty="0" err="1">
                          <a:latin typeface="Calibri Light" panose="020F0302020204030204" pitchFamily="34" charset="0"/>
                          <a:ea typeface="Calibri Light" panose="020F0302020204030204" pitchFamily="34" charset="0"/>
                          <a:cs typeface="Calibri Light" panose="020F0302020204030204" pitchFamily="34" charset="0"/>
                        </a:rPr>
                        <a:t>bề</a:t>
                      </a:r>
                      <a:r>
                        <a:rPr lang="en-US" sz="1800" baseline="0" dirty="0">
                          <a:latin typeface="Calibri Light" panose="020F0302020204030204" pitchFamily="34" charset="0"/>
                          <a:ea typeface="Calibri Light" panose="020F0302020204030204" pitchFamily="34" charset="0"/>
                          <a:cs typeface="Calibri Light" panose="020F0302020204030204" pitchFamily="34" charset="0"/>
                        </a:rPr>
                        <a:t> </a:t>
                      </a:r>
                      <a:r>
                        <a:rPr lang="en-US" sz="1800" baseline="0" dirty="0" err="1">
                          <a:latin typeface="Calibri Light" panose="020F0302020204030204" pitchFamily="34" charset="0"/>
                          <a:ea typeface="Calibri Light" panose="020F0302020204030204" pitchFamily="34" charset="0"/>
                          <a:cs typeface="Calibri Light" panose="020F0302020204030204" pitchFamily="34" charset="0"/>
                        </a:rPr>
                        <a:t>mặt</a:t>
                      </a:r>
                      <a:r>
                        <a:rPr lang="en-US" sz="1800" baseline="0" dirty="0">
                          <a:latin typeface="Calibri Light" panose="020F0302020204030204" pitchFamily="34" charset="0"/>
                          <a:ea typeface="Calibri Light" panose="020F0302020204030204" pitchFamily="34" charset="0"/>
                          <a:cs typeface="Calibri Light" panose="020F0302020204030204" pitchFamily="34" charset="0"/>
                        </a:rPr>
                        <a:t> </a:t>
                      </a:r>
                      <a:r>
                        <a:rPr lang="en-US" sz="1800" baseline="0" dirty="0" err="1">
                          <a:latin typeface="Calibri Light" panose="020F0302020204030204" pitchFamily="34" charset="0"/>
                          <a:ea typeface="Calibri Light" panose="020F0302020204030204" pitchFamily="34" charset="0"/>
                          <a:cs typeface="Calibri Light" panose="020F0302020204030204" pitchFamily="34" charset="0"/>
                        </a:rPr>
                        <a:t>sàn</a:t>
                      </a:r>
                      <a:r>
                        <a:rPr lang="en-US" sz="1800"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 3 </a:t>
                      </a:r>
                      <a:r>
                        <a:rPr lang="en-US" sz="1800" dirty="0" err="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lần</a:t>
                      </a:r>
                      <a:r>
                        <a:rPr lang="en-US" sz="1800"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 </a:t>
                      </a:r>
                      <a:r>
                        <a:rPr lang="en-US" sz="1800" dirty="0" err="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ngày</a:t>
                      </a:r>
                      <a:r>
                        <a:rPr lang="en-US" sz="1800"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  (</a:t>
                      </a:r>
                      <a:r>
                        <a:rPr lang="en-US" sz="1800" dirty="0" err="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đột</a:t>
                      </a:r>
                      <a:r>
                        <a:rPr lang="en-US" sz="1800" baseline="0"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 </a:t>
                      </a:r>
                      <a:r>
                        <a:rPr lang="en-US" sz="1800" baseline="0" dirty="0" err="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xuất</a:t>
                      </a:r>
                      <a:r>
                        <a:rPr lang="en-US" sz="1800" baseline="0"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 </a:t>
                      </a:r>
                      <a:r>
                        <a:rPr lang="en-US" sz="1800" baseline="0" dirty="0" err="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khi</a:t>
                      </a:r>
                      <a:r>
                        <a:rPr lang="en-US" sz="1800" baseline="0"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 </a:t>
                      </a:r>
                      <a:r>
                        <a:rPr lang="en-US" sz="1800" baseline="0" dirty="0" err="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cần</a:t>
                      </a:r>
                      <a:r>
                        <a:rPr lang="en-US" sz="1800" baseline="0"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baseline="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a:t>
                      </a:r>
                      <a:r>
                        <a:rPr lang="en-US" sz="1800" baseline="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Tường</a:t>
                      </a:r>
                      <a:r>
                        <a:rPr lang="en-US" sz="1800" baseline="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ở </a:t>
                      </a:r>
                      <a:r>
                        <a:rPr lang="en-US" sz="1800" baseline="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khu</a:t>
                      </a:r>
                      <a:r>
                        <a:rPr lang="en-US" sz="1800" baseline="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sz="1800" baseline="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vực</a:t>
                      </a:r>
                      <a:r>
                        <a:rPr lang="en-US" sz="1800" baseline="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sz="1800" baseline="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vùng</a:t>
                      </a:r>
                      <a:r>
                        <a:rPr lang="en-US" sz="1800" baseline="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NB)</a:t>
                      </a:r>
                      <a:endParaRPr lang="en-US" sz="18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endParaRPr>
                    </a:p>
                  </a:txBody>
                  <a:tcPr marL="91441" marR="91441" marT="45721" marB="45721"/>
                </a:tc>
                <a:tc>
                  <a:txBody>
                    <a:bodyPr/>
                    <a:lstStyle/>
                    <a:p>
                      <a:pPr algn="ctr"/>
                      <a:r>
                        <a:rPr lang="en-US" sz="1800" dirty="0" err="1">
                          <a:latin typeface="Calibri Light" panose="020F0302020204030204" pitchFamily="34" charset="0"/>
                          <a:ea typeface="Calibri Light" panose="020F0302020204030204" pitchFamily="34" charset="0"/>
                          <a:cs typeface="Calibri Light" panose="020F0302020204030204" pitchFamily="34" charset="0"/>
                        </a:rPr>
                        <a:t>Nhân</a:t>
                      </a:r>
                      <a:r>
                        <a:rPr lang="en-US" sz="1800" baseline="0" dirty="0">
                          <a:latin typeface="Calibri Light" panose="020F0302020204030204" pitchFamily="34" charset="0"/>
                          <a:ea typeface="Calibri Light" panose="020F0302020204030204" pitchFamily="34" charset="0"/>
                          <a:cs typeface="Calibri Light" panose="020F0302020204030204" pitchFamily="34" charset="0"/>
                        </a:rPr>
                        <a:t> </a:t>
                      </a:r>
                      <a:r>
                        <a:rPr lang="en-US" sz="1800" baseline="0" dirty="0" err="1">
                          <a:latin typeface="Calibri Light" panose="020F0302020204030204" pitchFamily="34" charset="0"/>
                          <a:ea typeface="Calibri Light" panose="020F0302020204030204" pitchFamily="34" charset="0"/>
                          <a:cs typeface="Calibri Light" panose="020F0302020204030204" pitchFamily="34" charset="0"/>
                        </a:rPr>
                        <a:t>viên</a:t>
                      </a:r>
                      <a:r>
                        <a:rPr lang="en-US" sz="1800" baseline="0" dirty="0">
                          <a:latin typeface="Calibri Light" panose="020F0302020204030204" pitchFamily="34" charset="0"/>
                          <a:ea typeface="Calibri Light" panose="020F0302020204030204" pitchFamily="34" charset="0"/>
                          <a:cs typeface="Calibri Light" panose="020F0302020204030204" pitchFamily="34" charset="0"/>
                        </a:rPr>
                        <a:t> </a:t>
                      </a:r>
                      <a:r>
                        <a:rPr lang="en-US" sz="1800" baseline="0" dirty="0" err="1">
                          <a:latin typeface="Calibri Light" panose="020F0302020204030204" pitchFamily="34" charset="0"/>
                          <a:ea typeface="Calibri Light" panose="020F0302020204030204" pitchFamily="34" charset="0"/>
                          <a:cs typeface="Calibri Light" panose="020F0302020204030204" pitchFamily="34" charset="0"/>
                        </a:rPr>
                        <a:t>vệ</a:t>
                      </a:r>
                      <a:r>
                        <a:rPr lang="en-US" sz="1800" baseline="0" dirty="0">
                          <a:latin typeface="Calibri Light" panose="020F0302020204030204" pitchFamily="34" charset="0"/>
                          <a:ea typeface="Calibri Light" panose="020F0302020204030204" pitchFamily="34" charset="0"/>
                          <a:cs typeface="Calibri Light" panose="020F0302020204030204" pitchFamily="34" charset="0"/>
                        </a:rPr>
                        <a:t> </a:t>
                      </a:r>
                      <a:r>
                        <a:rPr lang="en-US" sz="1800" baseline="0" dirty="0" err="1">
                          <a:latin typeface="Calibri Light" panose="020F0302020204030204" pitchFamily="34" charset="0"/>
                          <a:ea typeface="Calibri Light" panose="020F0302020204030204" pitchFamily="34" charset="0"/>
                          <a:cs typeface="Calibri Light" panose="020F0302020204030204" pitchFamily="34" charset="0"/>
                        </a:rPr>
                        <a:t>sinh</a:t>
                      </a:r>
                      <a:endParaRPr lang="en-US" sz="1800" dirty="0">
                        <a:latin typeface="Calibri Light" panose="020F0302020204030204" pitchFamily="34" charset="0"/>
                        <a:ea typeface="Calibri Light" panose="020F0302020204030204" pitchFamily="34" charset="0"/>
                        <a:cs typeface="Calibri Light" panose="020F0302020204030204" pitchFamily="34" charset="0"/>
                      </a:endParaRPr>
                    </a:p>
                  </a:txBody>
                  <a:tcPr marL="91441" marR="91441" marT="45721" marB="45721"/>
                </a:tc>
                <a:extLst>
                  <a:ext uri="{0D108BD9-81ED-4DB2-BD59-A6C34878D82A}">
                    <a16:rowId xmlns:a16="http://schemas.microsoft.com/office/drawing/2014/main" val="963979805"/>
                  </a:ext>
                </a:extLst>
              </a:tr>
              <a:tr h="1493777">
                <a:tc>
                  <a:txBody>
                    <a:bodyPr/>
                    <a:lstStyle/>
                    <a:p>
                      <a:pPr algn="ctr"/>
                      <a:r>
                        <a:rPr lang="en-US" sz="1800" dirty="0">
                          <a:latin typeface="Calibri Light" panose="020F0302020204030204" pitchFamily="34" charset="0"/>
                          <a:ea typeface="Calibri Light" panose="020F0302020204030204" pitchFamily="34" charset="0"/>
                          <a:cs typeface="Calibri Light" panose="020F0302020204030204" pitchFamily="34" charset="0"/>
                        </a:rPr>
                        <a:t>2</a:t>
                      </a:r>
                    </a:p>
                  </a:txBody>
                  <a:tcPr marL="91441" marR="91441" marT="45721" marB="45721"/>
                </a:tc>
                <a:tc>
                  <a:txBody>
                    <a:bodyPr/>
                    <a:lstStyle/>
                    <a:p>
                      <a:r>
                        <a:rPr lang="en-US" sz="18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TTBYT</a:t>
                      </a:r>
                      <a:r>
                        <a:rPr lang="en-US" sz="1800" baseline="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sz="1800" baseline="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nhóm</a:t>
                      </a:r>
                      <a:r>
                        <a:rPr lang="en-US" sz="1800" baseline="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sz="18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1</a:t>
                      </a:r>
                      <a:endParaRPr lang="en-US" sz="1800" dirty="0">
                        <a:latin typeface="Calibri Light" panose="020F0302020204030204" pitchFamily="34" charset="0"/>
                        <a:ea typeface="Calibri Light" panose="020F0302020204030204" pitchFamily="34" charset="0"/>
                        <a:cs typeface="Calibri Light" panose="020F0302020204030204" pitchFamily="34" charset="0"/>
                      </a:endParaRPr>
                    </a:p>
                  </a:txBody>
                  <a:tcPr marL="91441" marR="91441" marT="45721" marB="4572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Băng</a:t>
                      </a:r>
                      <a:r>
                        <a:rPr lang="en-US" sz="18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ca, </a:t>
                      </a:r>
                      <a:r>
                        <a:rPr lang="en-US" sz="18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giường</a:t>
                      </a:r>
                      <a:r>
                        <a:rPr lang="en-US" sz="18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sz="18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bệnh</a:t>
                      </a:r>
                      <a:r>
                        <a:rPr lang="en-US" sz="18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sz="18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xe</a:t>
                      </a:r>
                      <a:r>
                        <a:rPr lang="en-US" sz="18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sz="18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tiêm</a:t>
                      </a:r>
                      <a:r>
                        <a:rPr lang="en-US" sz="18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sz="18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xe</a:t>
                      </a:r>
                      <a:r>
                        <a:rPr lang="en-US" sz="18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sz="18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lăn</a:t>
                      </a:r>
                      <a:endParaRPr lang="en-US" sz="18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endParaRPr>
                    </a:p>
                    <a:p>
                      <a:endParaRPr lang="en-US" sz="1800" dirty="0">
                        <a:latin typeface="Calibri Light" panose="020F0302020204030204" pitchFamily="34" charset="0"/>
                        <a:ea typeface="Calibri Light" panose="020F0302020204030204" pitchFamily="34" charset="0"/>
                        <a:cs typeface="Calibri Light" panose="020F0302020204030204" pitchFamily="34" charset="0"/>
                      </a:endParaRPr>
                    </a:p>
                  </a:txBody>
                  <a:tcPr marL="91441" marR="91441" marT="45721" marB="4572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err="1">
                          <a:latin typeface="Calibri Light" panose="020F0302020204030204" pitchFamily="34" charset="0"/>
                          <a:ea typeface="Calibri Light" panose="020F0302020204030204" pitchFamily="34" charset="0"/>
                          <a:cs typeface="Calibri Light" panose="020F0302020204030204" pitchFamily="34" charset="0"/>
                        </a:rPr>
                        <a:t>Bề</a:t>
                      </a:r>
                      <a:r>
                        <a:rPr lang="en-US" sz="1800" dirty="0">
                          <a:latin typeface="Calibri Light" panose="020F0302020204030204" pitchFamily="34" charset="0"/>
                          <a:ea typeface="Calibri Light" panose="020F0302020204030204" pitchFamily="34" charset="0"/>
                          <a:cs typeface="Calibri Light" panose="020F0302020204030204" pitchFamily="34" charset="0"/>
                        </a:rPr>
                        <a:t> </a:t>
                      </a:r>
                      <a:r>
                        <a:rPr lang="en-US" sz="1800" dirty="0" err="1">
                          <a:latin typeface="Calibri Light" panose="020F0302020204030204" pitchFamily="34" charset="0"/>
                          <a:ea typeface="Calibri Light" panose="020F0302020204030204" pitchFamily="34" charset="0"/>
                          <a:cs typeface="Calibri Light" panose="020F0302020204030204" pitchFamily="34" charset="0"/>
                        </a:rPr>
                        <a:t>mặt</a:t>
                      </a:r>
                      <a:r>
                        <a:rPr lang="en-US" sz="1800" dirty="0">
                          <a:latin typeface="Calibri Light" panose="020F0302020204030204" pitchFamily="34" charset="0"/>
                          <a:ea typeface="Calibri Light" panose="020F0302020204030204" pitchFamily="34" charset="0"/>
                          <a:cs typeface="Calibri Light" panose="020F0302020204030204" pitchFamily="34" charset="0"/>
                        </a:rPr>
                        <a:t> </a:t>
                      </a:r>
                      <a:r>
                        <a:rPr lang="en-US" sz="1800" dirty="0" err="1">
                          <a:latin typeface="Calibri Light" panose="020F0302020204030204" pitchFamily="34" charset="0"/>
                          <a:ea typeface="Calibri Light" panose="020F0302020204030204" pitchFamily="34" charset="0"/>
                          <a:cs typeface="Calibri Light" panose="020F0302020204030204" pitchFamily="34" charset="0"/>
                        </a:rPr>
                        <a:t>thường</a:t>
                      </a:r>
                      <a:r>
                        <a:rPr lang="en-US" sz="1800" dirty="0">
                          <a:latin typeface="Calibri Light" panose="020F0302020204030204" pitchFamily="34" charset="0"/>
                          <a:ea typeface="Calibri Light" panose="020F0302020204030204" pitchFamily="34" charset="0"/>
                          <a:cs typeface="Calibri Light" panose="020F0302020204030204" pitchFamily="34" charset="0"/>
                        </a:rPr>
                        <a:t> </a:t>
                      </a:r>
                      <a:r>
                        <a:rPr lang="en-US" sz="1800" dirty="0" err="1">
                          <a:latin typeface="Calibri Light" panose="020F0302020204030204" pitchFamily="34" charset="0"/>
                          <a:ea typeface="Calibri Light" panose="020F0302020204030204" pitchFamily="34" charset="0"/>
                          <a:cs typeface="Calibri Light" panose="020F0302020204030204" pitchFamily="34" charset="0"/>
                        </a:rPr>
                        <a:t>xuyên</a:t>
                      </a:r>
                      <a:r>
                        <a:rPr lang="en-US" sz="1800" dirty="0">
                          <a:latin typeface="Calibri Light" panose="020F0302020204030204" pitchFamily="34" charset="0"/>
                          <a:ea typeface="Calibri Light" panose="020F0302020204030204" pitchFamily="34" charset="0"/>
                          <a:cs typeface="Calibri Light" panose="020F0302020204030204" pitchFamily="34" charset="0"/>
                        </a:rPr>
                        <a:t> </a:t>
                      </a:r>
                      <a:r>
                        <a:rPr lang="en-US" sz="1800" dirty="0" err="1">
                          <a:latin typeface="Calibri Light" panose="020F0302020204030204" pitchFamily="34" charset="0"/>
                          <a:ea typeface="Calibri Light" panose="020F0302020204030204" pitchFamily="34" charset="0"/>
                          <a:cs typeface="Calibri Light" panose="020F0302020204030204" pitchFamily="34" charset="0"/>
                        </a:rPr>
                        <a:t>tiếp</a:t>
                      </a:r>
                      <a:r>
                        <a:rPr lang="en-US" sz="1800" dirty="0">
                          <a:latin typeface="Calibri Light" panose="020F0302020204030204" pitchFamily="34" charset="0"/>
                          <a:ea typeface="Calibri Light" panose="020F0302020204030204" pitchFamily="34" charset="0"/>
                          <a:cs typeface="Calibri Light" panose="020F0302020204030204" pitchFamily="34" charset="0"/>
                        </a:rPr>
                        <a:t> </a:t>
                      </a:r>
                      <a:r>
                        <a:rPr lang="en-US" sz="1800" dirty="0" err="1">
                          <a:latin typeface="Calibri Light" panose="020F0302020204030204" pitchFamily="34" charset="0"/>
                          <a:ea typeface="Calibri Light" panose="020F0302020204030204" pitchFamily="34" charset="0"/>
                          <a:cs typeface="Calibri Light" panose="020F0302020204030204" pitchFamily="34" charset="0"/>
                        </a:rPr>
                        <a:t>xúc</a:t>
                      </a:r>
                      <a:r>
                        <a:rPr lang="en-US" sz="1800" dirty="0">
                          <a:latin typeface="Calibri Light" panose="020F0302020204030204" pitchFamily="34" charset="0"/>
                          <a:ea typeface="Calibri Light" panose="020F0302020204030204" pitchFamily="34" charset="0"/>
                          <a:cs typeface="Calibri Light" panose="020F0302020204030204" pitchFamily="34" charset="0"/>
                        </a:rPr>
                        <a:t>: </a:t>
                      </a:r>
                      <a:r>
                        <a:rPr lang="en-US" sz="1800"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2 </a:t>
                      </a:r>
                      <a:r>
                        <a:rPr lang="en-US" sz="1800" dirty="0" err="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lần</a:t>
                      </a:r>
                      <a:r>
                        <a:rPr lang="en-US" sz="1800"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 </a:t>
                      </a:r>
                      <a:r>
                        <a:rPr lang="en-US" sz="1800" dirty="0" err="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ngày</a:t>
                      </a:r>
                      <a:r>
                        <a:rPr lang="en-US" sz="1800"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err="1">
                          <a:solidFill>
                            <a:schemeClr val="dk1"/>
                          </a:solidFill>
                          <a:latin typeface="Calibri Light" panose="020F0302020204030204" pitchFamily="34" charset="0"/>
                          <a:ea typeface="Calibri Light" panose="020F0302020204030204" pitchFamily="34" charset="0"/>
                          <a:cs typeface="Calibri Light" panose="020F0302020204030204" pitchFamily="34" charset="0"/>
                        </a:rPr>
                        <a:t>Toàn</a:t>
                      </a:r>
                      <a:r>
                        <a:rPr lang="en-US" sz="1800" kern="1200" dirty="0">
                          <a:solidFill>
                            <a:schemeClr val="dk1"/>
                          </a:solidFill>
                          <a:latin typeface="Calibri Light" panose="020F0302020204030204" pitchFamily="34" charset="0"/>
                          <a:ea typeface="Calibri Light" panose="020F0302020204030204" pitchFamily="34" charset="0"/>
                          <a:cs typeface="Calibri Light" panose="020F0302020204030204" pitchFamily="34" charset="0"/>
                        </a:rPr>
                        <a:t> </a:t>
                      </a:r>
                      <a:r>
                        <a:rPr lang="en-US" sz="1800" kern="1200" dirty="0" err="1">
                          <a:solidFill>
                            <a:schemeClr val="dk1"/>
                          </a:solidFill>
                          <a:latin typeface="Calibri Light" panose="020F0302020204030204" pitchFamily="34" charset="0"/>
                          <a:ea typeface="Calibri Light" panose="020F0302020204030204" pitchFamily="34" charset="0"/>
                          <a:cs typeface="Calibri Light" panose="020F0302020204030204" pitchFamily="34" charset="0"/>
                        </a:rPr>
                        <a:t>bộ</a:t>
                      </a:r>
                      <a:r>
                        <a:rPr lang="en-US" sz="1800" kern="1200" dirty="0">
                          <a:solidFill>
                            <a:schemeClr val="dk1"/>
                          </a:solidFill>
                          <a:latin typeface="Calibri Light" panose="020F0302020204030204" pitchFamily="34" charset="0"/>
                          <a:ea typeface="Calibri Light" panose="020F0302020204030204" pitchFamily="34" charset="0"/>
                          <a:cs typeface="Calibri Light" panose="020F0302020204030204" pitchFamily="34" charset="0"/>
                        </a:rPr>
                        <a:t> </a:t>
                      </a:r>
                      <a:r>
                        <a:rPr lang="en-US" sz="1800" kern="1200" dirty="0" err="1">
                          <a:solidFill>
                            <a:schemeClr val="dk1"/>
                          </a:solidFill>
                          <a:latin typeface="Calibri Light" panose="020F0302020204030204" pitchFamily="34" charset="0"/>
                          <a:ea typeface="Calibri Light" panose="020F0302020204030204" pitchFamily="34" charset="0"/>
                          <a:cs typeface="Calibri Light" panose="020F0302020204030204" pitchFamily="34" charset="0"/>
                        </a:rPr>
                        <a:t>bề</a:t>
                      </a:r>
                      <a:r>
                        <a:rPr lang="en-US" sz="1800" kern="1200" dirty="0">
                          <a:solidFill>
                            <a:schemeClr val="dk1"/>
                          </a:solidFill>
                          <a:latin typeface="Calibri Light" panose="020F0302020204030204" pitchFamily="34" charset="0"/>
                          <a:ea typeface="Calibri Light" panose="020F0302020204030204" pitchFamily="34" charset="0"/>
                          <a:cs typeface="Calibri Light" panose="020F0302020204030204" pitchFamily="34" charset="0"/>
                        </a:rPr>
                        <a:t> </a:t>
                      </a:r>
                      <a:r>
                        <a:rPr lang="en-US" sz="1800" kern="1200" dirty="0" err="1">
                          <a:solidFill>
                            <a:schemeClr val="dk1"/>
                          </a:solidFill>
                          <a:latin typeface="Calibri Light" panose="020F0302020204030204" pitchFamily="34" charset="0"/>
                          <a:ea typeface="Calibri Light" panose="020F0302020204030204" pitchFamily="34" charset="0"/>
                          <a:cs typeface="Calibri Light" panose="020F0302020204030204" pitchFamily="34" charset="0"/>
                        </a:rPr>
                        <a:t>mặt</a:t>
                      </a:r>
                      <a:r>
                        <a:rPr lang="en-US" sz="1800" baseline="0"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 1 </a:t>
                      </a:r>
                      <a:r>
                        <a:rPr lang="en-US" sz="1800" baseline="0" dirty="0" err="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lần</a:t>
                      </a:r>
                      <a:r>
                        <a:rPr lang="en-US" sz="1800" baseline="0"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 </a:t>
                      </a:r>
                      <a:r>
                        <a:rPr lang="en-US" sz="1800" baseline="0" dirty="0" err="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khi</a:t>
                      </a:r>
                      <a:r>
                        <a:rPr lang="en-US" sz="1800" baseline="0"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 </a:t>
                      </a:r>
                      <a:r>
                        <a:rPr lang="en-US" sz="1800" baseline="0" dirty="0" err="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xuất</a:t>
                      </a:r>
                      <a:r>
                        <a:rPr lang="en-US" sz="1800" baseline="0"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 </a:t>
                      </a:r>
                      <a:r>
                        <a:rPr lang="en-US" sz="1800" baseline="0" dirty="0" err="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viện</a:t>
                      </a:r>
                      <a:r>
                        <a:rPr lang="en-US" sz="1800" baseline="0"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 </a:t>
                      </a:r>
                      <a:r>
                        <a:rPr lang="en-US" sz="1800" baseline="0" dirty="0" err="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hoặc</a:t>
                      </a:r>
                      <a:r>
                        <a:rPr lang="en-US" sz="1800" baseline="0"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 1 </a:t>
                      </a:r>
                      <a:r>
                        <a:rPr lang="en-US" sz="1800" baseline="0" dirty="0" err="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lần</a:t>
                      </a:r>
                      <a:r>
                        <a:rPr lang="en-US" sz="1800" baseline="0"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a:t>
                      </a:r>
                      <a:r>
                        <a:rPr lang="en-US" sz="1800" baseline="0" dirty="0" err="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tháng</a:t>
                      </a:r>
                      <a:r>
                        <a:rPr lang="en-US" sz="1800" baseline="0"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 </a:t>
                      </a:r>
                      <a:r>
                        <a:rPr lang="en-US" sz="1800" baseline="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a:t>
                      </a:r>
                      <a:r>
                        <a:rPr lang="en-US" sz="1800" baseline="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lịch</a:t>
                      </a:r>
                      <a:r>
                        <a:rPr lang="en-US" sz="1800" baseline="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sz="1800" baseline="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thường</a:t>
                      </a:r>
                      <a:r>
                        <a:rPr lang="en-US" sz="1800" baseline="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sz="1800" baseline="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quy</a:t>
                      </a:r>
                      <a:r>
                        <a:rPr lang="en-US" sz="1800" baseline="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a:t>
                      </a:r>
                      <a:endParaRPr lang="en-US" sz="18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endParaRPr>
                    </a:p>
                  </a:txBody>
                  <a:tcPr marL="91441" marR="91441" marT="45721" marB="4572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err="1">
                          <a:latin typeface="Calibri Light" panose="020F0302020204030204" pitchFamily="34" charset="0"/>
                          <a:ea typeface="Calibri Light" panose="020F0302020204030204" pitchFamily="34" charset="0"/>
                          <a:cs typeface="Calibri Light" panose="020F0302020204030204" pitchFamily="34" charset="0"/>
                        </a:rPr>
                        <a:t>Nhân</a:t>
                      </a:r>
                      <a:r>
                        <a:rPr lang="en-US" sz="1800" baseline="0" dirty="0">
                          <a:latin typeface="Calibri Light" panose="020F0302020204030204" pitchFamily="34" charset="0"/>
                          <a:ea typeface="Calibri Light" panose="020F0302020204030204" pitchFamily="34" charset="0"/>
                          <a:cs typeface="Calibri Light" panose="020F0302020204030204" pitchFamily="34" charset="0"/>
                        </a:rPr>
                        <a:t> </a:t>
                      </a:r>
                      <a:r>
                        <a:rPr lang="en-US" sz="1800" baseline="0" dirty="0" err="1">
                          <a:latin typeface="Calibri Light" panose="020F0302020204030204" pitchFamily="34" charset="0"/>
                          <a:ea typeface="Calibri Light" panose="020F0302020204030204" pitchFamily="34" charset="0"/>
                          <a:cs typeface="Calibri Light" panose="020F0302020204030204" pitchFamily="34" charset="0"/>
                        </a:rPr>
                        <a:t>viên</a:t>
                      </a:r>
                      <a:r>
                        <a:rPr lang="en-US" sz="1800" baseline="0" dirty="0">
                          <a:latin typeface="Calibri Light" panose="020F0302020204030204" pitchFamily="34" charset="0"/>
                          <a:ea typeface="Calibri Light" panose="020F0302020204030204" pitchFamily="34" charset="0"/>
                          <a:cs typeface="Calibri Light" panose="020F0302020204030204" pitchFamily="34" charset="0"/>
                        </a:rPr>
                        <a:t> </a:t>
                      </a:r>
                      <a:r>
                        <a:rPr lang="en-US" sz="1800" baseline="0" dirty="0" err="1">
                          <a:latin typeface="Calibri Light" panose="020F0302020204030204" pitchFamily="34" charset="0"/>
                          <a:ea typeface="Calibri Light" panose="020F0302020204030204" pitchFamily="34" charset="0"/>
                          <a:cs typeface="Calibri Light" panose="020F0302020204030204" pitchFamily="34" charset="0"/>
                        </a:rPr>
                        <a:t>vệ</a:t>
                      </a:r>
                      <a:r>
                        <a:rPr lang="en-US" sz="1800" baseline="0" dirty="0">
                          <a:latin typeface="Calibri Light" panose="020F0302020204030204" pitchFamily="34" charset="0"/>
                          <a:ea typeface="Calibri Light" panose="020F0302020204030204" pitchFamily="34" charset="0"/>
                          <a:cs typeface="Calibri Light" panose="020F0302020204030204" pitchFamily="34" charset="0"/>
                        </a:rPr>
                        <a:t> </a:t>
                      </a:r>
                      <a:r>
                        <a:rPr lang="en-US" sz="1800" baseline="0" dirty="0" err="1">
                          <a:latin typeface="Calibri Light" panose="020F0302020204030204" pitchFamily="34" charset="0"/>
                          <a:ea typeface="Calibri Light" panose="020F0302020204030204" pitchFamily="34" charset="0"/>
                          <a:cs typeface="Calibri Light" panose="020F0302020204030204" pitchFamily="34" charset="0"/>
                        </a:rPr>
                        <a:t>sinh</a:t>
                      </a:r>
                      <a:endParaRPr lang="en-US" sz="1800" dirty="0">
                        <a:latin typeface="Calibri Light" panose="020F0302020204030204" pitchFamily="34" charset="0"/>
                        <a:ea typeface="Calibri Light" panose="020F0302020204030204" pitchFamily="34" charset="0"/>
                        <a:cs typeface="Calibri Light" panose="020F0302020204030204" pitchFamily="34" charset="0"/>
                      </a:endParaRPr>
                    </a:p>
                    <a:p>
                      <a:pPr algn="ctr"/>
                      <a:endParaRPr lang="en-US" sz="1800" dirty="0">
                        <a:latin typeface="Calibri Light" panose="020F0302020204030204" pitchFamily="34" charset="0"/>
                        <a:ea typeface="Calibri Light" panose="020F0302020204030204" pitchFamily="34" charset="0"/>
                        <a:cs typeface="Calibri Light" panose="020F0302020204030204" pitchFamily="34" charset="0"/>
                      </a:endParaRPr>
                    </a:p>
                  </a:txBody>
                  <a:tcPr marL="91441" marR="91441" marT="45721" marB="45721"/>
                </a:tc>
                <a:extLst>
                  <a:ext uri="{0D108BD9-81ED-4DB2-BD59-A6C34878D82A}">
                    <a16:rowId xmlns:a16="http://schemas.microsoft.com/office/drawing/2014/main" val="1262233984"/>
                  </a:ext>
                </a:extLst>
              </a:tr>
              <a:tr h="1321525">
                <a:tc>
                  <a:txBody>
                    <a:bodyPr/>
                    <a:lstStyle/>
                    <a:p>
                      <a:pPr algn="ctr"/>
                      <a:r>
                        <a:rPr lang="en-US" sz="1800" dirty="0">
                          <a:latin typeface="Calibri Light" panose="020F0302020204030204" pitchFamily="34" charset="0"/>
                          <a:ea typeface="Calibri Light" panose="020F0302020204030204" pitchFamily="34" charset="0"/>
                          <a:cs typeface="Calibri Light" panose="020F0302020204030204" pitchFamily="34" charset="0"/>
                        </a:rPr>
                        <a:t>3</a:t>
                      </a:r>
                    </a:p>
                  </a:txBody>
                  <a:tcPr marL="91441" marR="91441" marT="45721" marB="45721"/>
                </a:tc>
                <a:tc>
                  <a:txBody>
                    <a:bodyPr/>
                    <a:lstStyle/>
                    <a:p>
                      <a:r>
                        <a:rPr lang="en-US" sz="18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TTBYT </a:t>
                      </a:r>
                      <a:r>
                        <a:rPr lang="en-US" sz="18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nhóm</a:t>
                      </a:r>
                      <a:r>
                        <a:rPr lang="en-US" sz="18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2</a:t>
                      </a:r>
                      <a:endParaRPr lang="en-US" sz="1800" dirty="0">
                        <a:latin typeface="Calibri Light" panose="020F0302020204030204" pitchFamily="34" charset="0"/>
                        <a:ea typeface="Calibri Light" panose="020F0302020204030204" pitchFamily="34" charset="0"/>
                        <a:cs typeface="Calibri Light" panose="020F0302020204030204" pitchFamily="34" charset="0"/>
                      </a:endParaRPr>
                    </a:p>
                  </a:txBody>
                  <a:tcPr marL="91441" marR="91441" marT="45721" marB="45721"/>
                </a:tc>
                <a:tc>
                  <a:txBody>
                    <a:bodyPr/>
                    <a:lstStyle/>
                    <a:p>
                      <a:r>
                        <a:rPr lang="en-US" sz="18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Máy</a:t>
                      </a:r>
                      <a:r>
                        <a:rPr lang="en-US" sz="18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sz="18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thở</a:t>
                      </a:r>
                      <a:r>
                        <a:rPr lang="en-US" sz="18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sz="18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máy</a:t>
                      </a:r>
                      <a:r>
                        <a:rPr lang="en-US" sz="18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monitor, </a:t>
                      </a:r>
                      <a:r>
                        <a:rPr lang="en-US" sz="18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máy</a:t>
                      </a:r>
                      <a:r>
                        <a:rPr lang="en-US" sz="18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sz="18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điện</a:t>
                      </a:r>
                      <a:r>
                        <a:rPr lang="en-US" sz="18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sz="18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tim</a:t>
                      </a:r>
                      <a:r>
                        <a:rPr lang="en-US" sz="18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a:t>
                      </a:r>
                      <a:endParaRPr lang="en-US" sz="1800" dirty="0">
                        <a:latin typeface="Calibri Light" panose="020F0302020204030204" pitchFamily="34" charset="0"/>
                        <a:ea typeface="Calibri Light" panose="020F0302020204030204" pitchFamily="34" charset="0"/>
                        <a:cs typeface="Calibri Light" panose="020F0302020204030204" pitchFamily="34" charset="0"/>
                      </a:endParaRPr>
                    </a:p>
                  </a:txBody>
                  <a:tcPr marL="91441" marR="91441" marT="45721" marB="4572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err="1">
                          <a:latin typeface="Calibri Light" panose="020F0302020204030204" pitchFamily="34" charset="0"/>
                          <a:ea typeface="Calibri Light" panose="020F0302020204030204" pitchFamily="34" charset="0"/>
                          <a:cs typeface="Calibri Light" panose="020F0302020204030204" pitchFamily="34" charset="0"/>
                        </a:rPr>
                        <a:t>Bề</a:t>
                      </a:r>
                      <a:r>
                        <a:rPr lang="en-US" sz="1800" dirty="0">
                          <a:latin typeface="Calibri Light" panose="020F0302020204030204" pitchFamily="34" charset="0"/>
                          <a:ea typeface="Calibri Light" panose="020F0302020204030204" pitchFamily="34" charset="0"/>
                          <a:cs typeface="Calibri Light" panose="020F0302020204030204" pitchFamily="34" charset="0"/>
                        </a:rPr>
                        <a:t> </a:t>
                      </a:r>
                      <a:r>
                        <a:rPr lang="en-US" sz="1800" dirty="0" err="1">
                          <a:latin typeface="Calibri Light" panose="020F0302020204030204" pitchFamily="34" charset="0"/>
                          <a:ea typeface="Calibri Light" panose="020F0302020204030204" pitchFamily="34" charset="0"/>
                          <a:cs typeface="Calibri Light" panose="020F0302020204030204" pitchFamily="34" charset="0"/>
                        </a:rPr>
                        <a:t>mặt</a:t>
                      </a:r>
                      <a:r>
                        <a:rPr lang="en-US" sz="1800" dirty="0">
                          <a:latin typeface="Calibri Light" panose="020F0302020204030204" pitchFamily="34" charset="0"/>
                          <a:ea typeface="Calibri Light" panose="020F0302020204030204" pitchFamily="34" charset="0"/>
                          <a:cs typeface="Calibri Light" panose="020F0302020204030204" pitchFamily="34" charset="0"/>
                        </a:rPr>
                        <a:t> </a:t>
                      </a:r>
                      <a:r>
                        <a:rPr lang="en-US" sz="1800" dirty="0" err="1">
                          <a:latin typeface="Calibri Light" panose="020F0302020204030204" pitchFamily="34" charset="0"/>
                          <a:ea typeface="Calibri Light" panose="020F0302020204030204" pitchFamily="34" charset="0"/>
                          <a:cs typeface="Calibri Light" panose="020F0302020204030204" pitchFamily="34" charset="0"/>
                        </a:rPr>
                        <a:t>thường</a:t>
                      </a:r>
                      <a:r>
                        <a:rPr lang="en-US" sz="1800" dirty="0">
                          <a:latin typeface="Calibri Light" panose="020F0302020204030204" pitchFamily="34" charset="0"/>
                          <a:ea typeface="Calibri Light" panose="020F0302020204030204" pitchFamily="34" charset="0"/>
                          <a:cs typeface="Calibri Light" panose="020F0302020204030204" pitchFamily="34" charset="0"/>
                        </a:rPr>
                        <a:t> </a:t>
                      </a:r>
                      <a:r>
                        <a:rPr lang="en-US" sz="1800" dirty="0" err="1">
                          <a:latin typeface="Calibri Light" panose="020F0302020204030204" pitchFamily="34" charset="0"/>
                          <a:ea typeface="Calibri Light" panose="020F0302020204030204" pitchFamily="34" charset="0"/>
                          <a:cs typeface="Calibri Light" panose="020F0302020204030204" pitchFamily="34" charset="0"/>
                        </a:rPr>
                        <a:t>xuyên</a:t>
                      </a:r>
                      <a:r>
                        <a:rPr lang="en-US" sz="1800" dirty="0">
                          <a:latin typeface="Calibri Light" panose="020F0302020204030204" pitchFamily="34" charset="0"/>
                          <a:ea typeface="Calibri Light" panose="020F0302020204030204" pitchFamily="34" charset="0"/>
                          <a:cs typeface="Calibri Light" panose="020F0302020204030204" pitchFamily="34" charset="0"/>
                        </a:rPr>
                        <a:t> </a:t>
                      </a:r>
                      <a:r>
                        <a:rPr lang="en-US" sz="1800" dirty="0" err="1">
                          <a:latin typeface="Calibri Light" panose="020F0302020204030204" pitchFamily="34" charset="0"/>
                          <a:ea typeface="Calibri Light" panose="020F0302020204030204" pitchFamily="34" charset="0"/>
                          <a:cs typeface="Calibri Light" panose="020F0302020204030204" pitchFamily="34" charset="0"/>
                        </a:rPr>
                        <a:t>tiếp</a:t>
                      </a:r>
                      <a:r>
                        <a:rPr lang="en-US" sz="1800" dirty="0">
                          <a:latin typeface="Calibri Light" panose="020F0302020204030204" pitchFamily="34" charset="0"/>
                          <a:ea typeface="Calibri Light" panose="020F0302020204030204" pitchFamily="34" charset="0"/>
                          <a:cs typeface="Calibri Light" panose="020F0302020204030204" pitchFamily="34" charset="0"/>
                        </a:rPr>
                        <a:t> </a:t>
                      </a:r>
                      <a:r>
                        <a:rPr lang="en-US" sz="1800" dirty="0" err="1">
                          <a:latin typeface="Calibri Light" panose="020F0302020204030204" pitchFamily="34" charset="0"/>
                          <a:ea typeface="Calibri Light" panose="020F0302020204030204" pitchFamily="34" charset="0"/>
                          <a:cs typeface="Calibri Light" panose="020F0302020204030204" pitchFamily="34" charset="0"/>
                        </a:rPr>
                        <a:t>xúc</a:t>
                      </a:r>
                      <a:r>
                        <a:rPr lang="en-US" sz="1800" dirty="0">
                          <a:latin typeface="Calibri Light" panose="020F0302020204030204" pitchFamily="34" charset="0"/>
                          <a:ea typeface="Calibri Light" panose="020F0302020204030204" pitchFamily="34" charset="0"/>
                          <a:cs typeface="Calibri Light" panose="020F0302020204030204" pitchFamily="34" charset="0"/>
                        </a:rPr>
                        <a:t>: </a:t>
                      </a:r>
                      <a:r>
                        <a:rPr lang="en-US" sz="1800"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2 </a:t>
                      </a:r>
                      <a:r>
                        <a:rPr lang="en-US" sz="1800" dirty="0" err="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lần</a:t>
                      </a:r>
                      <a:r>
                        <a:rPr lang="en-US" sz="1800"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 </a:t>
                      </a:r>
                      <a:r>
                        <a:rPr lang="en-US" sz="1800" dirty="0" err="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ngày</a:t>
                      </a:r>
                      <a:r>
                        <a:rPr lang="en-US" sz="1800"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err="1">
                          <a:solidFill>
                            <a:schemeClr val="dk1"/>
                          </a:solidFill>
                          <a:latin typeface="Calibri Light" panose="020F0302020204030204" pitchFamily="34" charset="0"/>
                          <a:ea typeface="Calibri Light" panose="020F0302020204030204" pitchFamily="34" charset="0"/>
                          <a:cs typeface="Calibri Light" panose="020F0302020204030204" pitchFamily="34" charset="0"/>
                        </a:rPr>
                        <a:t>Toàn</a:t>
                      </a:r>
                      <a:r>
                        <a:rPr lang="en-US" sz="1800" kern="1200" dirty="0">
                          <a:solidFill>
                            <a:schemeClr val="dk1"/>
                          </a:solidFill>
                          <a:latin typeface="Calibri Light" panose="020F0302020204030204" pitchFamily="34" charset="0"/>
                          <a:ea typeface="Calibri Light" panose="020F0302020204030204" pitchFamily="34" charset="0"/>
                          <a:cs typeface="Calibri Light" panose="020F0302020204030204" pitchFamily="34" charset="0"/>
                        </a:rPr>
                        <a:t> </a:t>
                      </a:r>
                      <a:r>
                        <a:rPr lang="en-US" sz="1800" kern="1200" dirty="0" err="1">
                          <a:solidFill>
                            <a:schemeClr val="dk1"/>
                          </a:solidFill>
                          <a:latin typeface="Calibri Light" panose="020F0302020204030204" pitchFamily="34" charset="0"/>
                          <a:ea typeface="Calibri Light" panose="020F0302020204030204" pitchFamily="34" charset="0"/>
                          <a:cs typeface="Calibri Light" panose="020F0302020204030204" pitchFamily="34" charset="0"/>
                        </a:rPr>
                        <a:t>bộ</a:t>
                      </a:r>
                      <a:r>
                        <a:rPr lang="en-US" sz="1800" kern="1200" dirty="0">
                          <a:solidFill>
                            <a:schemeClr val="dk1"/>
                          </a:solidFill>
                          <a:latin typeface="Calibri Light" panose="020F0302020204030204" pitchFamily="34" charset="0"/>
                          <a:ea typeface="Calibri Light" panose="020F0302020204030204" pitchFamily="34" charset="0"/>
                          <a:cs typeface="Calibri Light" panose="020F0302020204030204" pitchFamily="34" charset="0"/>
                        </a:rPr>
                        <a:t> </a:t>
                      </a:r>
                      <a:r>
                        <a:rPr lang="en-US" sz="1800" kern="1200" dirty="0" err="1">
                          <a:solidFill>
                            <a:schemeClr val="dk1"/>
                          </a:solidFill>
                          <a:latin typeface="Calibri Light" panose="020F0302020204030204" pitchFamily="34" charset="0"/>
                          <a:ea typeface="Calibri Light" panose="020F0302020204030204" pitchFamily="34" charset="0"/>
                          <a:cs typeface="Calibri Light" panose="020F0302020204030204" pitchFamily="34" charset="0"/>
                        </a:rPr>
                        <a:t>bề</a:t>
                      </a:r>
                      <a:r>
                        <a:rPr lang="en-US" sz="1800" kern="1200" dirty="0">
                          <a:solidFill>
                            <a:schemeClr val="dk1"/>
                          </a:solidFill>
                          <a:latin typeface="Calibri Light" panose="020F0302020204030204" pitchFamily="34" charset="0"/>
                          <a:ea typeface="Calibri Light" panose="020F0302020204030204" pitchFamily="34" charset="0"/>
                          <a:cs typeface="Calibri Light" panose="020F0302020204030204" pitchFamily="34" charset="0"/>
                        </a:rPr>
                        <a:t> </a:t>
                      </a:r>
                      <a:r>
                        <a:rPr lang="en-US" sz="1800" kern="1200" dirty="0" err="1">
                          <a:solidFill>
                            <a:schemeClr val="dk1"/>
                          </a:solidFill>
                          <a:latin typeface="Calibri Light" panose="020F0302020204030204" pitchFamily="34" charset="0"/>
                          <a:ea typeface="Calibri Light" panose="020F0302020204030204" pitchFamily="34" charset="0"/>
                          <a:cs typeface="Calibri Light" panose="020F0302020204030204" pitchFamily="34" charset="0"/>
                        </a:rPr>
                        <a:t>mặt</a:t>
                      </a:r>
                      <a:r>
                        <a:rPr lang="en-US" sz="1800" baseline="0"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 1 </a:t>
                      </a:r>
                      <a:r>
                        <a:rPr lang="en-US" sz="1800" baseline="0" dirty="0" err="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lần</a:t>
                      </a:r>
                      <a:r>
                        <a:rPr lang="en-US" sz="1800" baseline="0"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 </a:t>
                      </a:r>
                      <a:r>
                        <a:rPr lang="en-US" sz="1800" baseline="0" dirty="0" err="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khi</a:t>
                      </a:r>
                      <a:r>
                        <a:rPr lang="en-US" sz="1800" baseline="0"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 </a:t>
                      </a:r>
                      <a:r>
                        <a:rPr lang="en-US" sz="1800" baseline="0" dirty="0" err="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xuất</a:t>
                      </a:r>
                      <a:r>
                        <a:rPr lang="en-US" sz="1800" baseline="0"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 </a:t>
                      </a:r>
                      <a:r>
                        <a:rPr lang="en-US" sz="1800" baseline="0" dirty="0" err="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viện</a:t>
                      </a:r>
                      <a:r>
                        <a:rPr lang="en-US" sz="1800" baseline="0"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 </a:t>
                      </a:r>
                      <a:r>
                        <a:rPr lang="en-US" sz="1800" baseline="0" dirty="0" err="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hoặc</a:t>
                      </a:r>
                      <a:r>
                        <a:rPr lang="en-US" sz="1800" baseline="0"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 1 </a:t>
                      </a:r>
                      <a:r>
                        <a:rPr lang="en-US" sz="1800" baseline="0" dirty="0" err="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lần</a:t>
                      </a:r>
                      <a:r>
                        <a:rPr lang="en-US" sz="1800" baseline="0"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a:t>
                      </a:r>
                      <a:r>
                        <a:rPr lang="en-US" sz="1800" baseline="0" dirty="0" err="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tháng</a:t>
                      </a:r>
                      <a:r>
                        <a:rPr lang="en-US" sz="1800" baseline="0"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 </a:t>
                      </a:r>
                      <a:r>
                        <a:rPr lang="en-US" sz="1800" baseline="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a:t>
                      </a:r>
                      <a:r>
                        <a:rPr lang="en-US" sz="1800" baseline="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lịch</a:t>
                      </a:r>
                      <a:r>
                        <a:rPr lang="en-US" sz="1800" baseline="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sz="1800" baseline="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thường</a:t>
                      </a:r>
                      <a:r>
                        <a:rPr lang="en-US" sz="1800" baseline="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sz="1800" baseline="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quy</a:t>
                      </a:r>
                      <a:r>
                        <a:rPr lang="en-US" sz="1800" baseline="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a:t>
                      </a:r>
                      <a:endParaRPr lang="en-US" sz="18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endParaRPr>
                    </a:p>
                  </a:txBody>
                  <a:tcPr marL="91441" marR="91441" marT="45721" marB="45721"/>
                </a:tc>
                <a:tc>
                  <a:txBody>
                    <a:bodyPr/>
                    <a:lstStyle/>
                    <a:p>
                      <a:pPr algn="ctr"/>
                      <a:r>
                        <a:rPr lang="en-US" sz="1800" dirty="0" err="1">
                          <a:latin typeface="Calibri Light" panose="020F0302020204030204" pitchFamily="34" charset="0"/>
                          <a:ea typeface="Calibri Light" panose="020F0302020204030204" pitchFamily="34" charset="0"/>
                          <a:cs typeface="Calibri Light" panose="020F0302020204030204" pitchFamily="34" charset="0"/>
                        </a:rPr>
                        <a:t>Nhân</a:t>
                      </a:r>
                      <a:r>
                        <a:rPr lang="en-US" sz="1800" baseline="0" dirty="0">
                          <a:latin typeface="Calibri Light" panose="020F0302020204030204" pitchFamily="34" charset="0"/>
                          <a:ea typeface="Calibri Light" panose="020F0302020204030204" pitchFamily="34" charset="0"/>
                          <a:cs typeface="Calibri Light" panose="020F0302020204030204" pitchFamily="34" charset="0"/>
                        </a:rPr>
                        <a:t> </a:t>
                      </a:r>
                      <a:r>
                        <a:rPr lang="en-US" sz="1800" baseline="0" dirty="0" err="1">
                          <a:latin typeface="Calibri Light" panose="020F0302020204030204" pitchFamily="34" charset="0"/>
                          <a:ea typeface="Calibri Light" panose="020F0302020204030204" pitchFamily="34" charset="0"/>
                          <a:cs typeface="Calibri Light" panose="020F0302020204030204" pitchFamily="34" charset="0"/>
                        </a:rPr>
                        <a:t>viên</a:t>
                      </a:r>
                      <a:r>
                        <a:rPr lang="en-US" sz="1800" baseline="0" dirty="0">
                          <a:latin typeface="Calibri Light" panose="020F0302020204030204" pitchFamily="34" charset="0"/>
                          <a:ea typeface="Calibri Light" panose="020F0302020204030204" pitchFamily="34" charset="0"/>
                          <a:cs typeface="Calibri Light" panose="020F0302020204030204" pitchFamily="34" charset="0"/>
                        </a:rPr>
                        <a:t> </a:t>
                      </a:r>
                    </a:p>
                    <a:p>
                      <a:pPr algn="ctr"/>
                      <a:r>
                        <a:rPr lang="en-US" sz="1800" baseline="0" dirty="0">
                          <a:latin typeface="Calibri Light" panose="020F0302020204030204" pitchFamily="34" charset="0"/>
                          <a:ea typeface="Calibri Light" panose="020F0302020204030204" pitchFamily="34" charset="0"/>
                          <a:cs typeface="Calibri Light" panose="020F0302020204030204" pitchFamily="34" charset="0"/>
                        </a:rPr>
                        <a:t>y </a:t>
                      </a:r>
                      <a:r>
                        <a:rPr lang="en-US" sz="1800" baseline="0" dirty="0" err="1">
                          <a:latin typeface="Calibri Light" panose="020F0302020204030204" pitchFamily="34" charset="0"/>
                          <a:ea typeface="Calibri Light" panose="020F0302020204030204" pitchFamily="34" charset="0"/>
                          <a:cs typeface="Calibri Light" panose="020F0302020204030204" pitchFamily="34" charset="0"/>
                        </a:rPr>
                        <a:t>tế</a:t>
                      </a:r>
                      <a:endParaRPr lang="en-US" sz="1800" dirty="0">
                        <a:latin typeface="Calibri Light" panose="020F0302020204030204" pitchFamily="34" charset="0"/>
                        <a:ea typeface="Calibri Light" panose="020F0302020204030204" pitchFamily="34" charset="0"/>
                        <a:cs typeface="Calibri Light" panose="020F0302020204030204" pitchFamily="34" charset="0"/>
                      </a:endParaRPr>
                    </a:p>
                  </a:txBody>
                  <a:tcPr marL="91441" marR="91441" marT="45721" marB="45721"/>
                </a:tc>
                <a:extLst>
                  <a:ext uri="{0D108BD9-81ED-4DB2-BD59-A6C34878D82A}">
                    <a16:rowId xmlns:a16="http://schemas.microsoft.com/office/drawing/2014/main" val="3275133915"/>
                  </a:ext>
                </a:extLst>
              </a:tr>
            </a:tbl>
          </a:graphicData>
        </a:graphic>
      </p:graphicFrame>
    </p:spTree>
    <p:extLst>
      <p:ext uri="{BB962C8B-B14F-4D97-AF65-F5344CB8AC3E}">
        <p14:creationId xmlns:p14="http://schemas.microsoft.com/office/powerpoint/2010/main" val="1403880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0325"/>
            <a:ext cx="10515600" cy="1325563"/>
          </a:xfrm>
        </p:spPr>
        <p:txBody>
          <a:bodyPr/>
          <a:lstStyle/>
          <a:p>
            <a:pPr algn="ctr"/>
            <a:r>
              <a:rPr lang="en-US" altLang="en-US" b="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Vệ sinh bề mặt thường xuyên tiếp xúc</a:t>
            </a:r>
            <a:endParaRPr lang="en-US" altLang="en-US" b="1"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8" name="Content Placeholder 3"/>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9589" r="6222"/>
          <a:stretch/>
        </p:blipFill>
        <p:spPr>
          <a:xfrm>
            <a:off x="2501966" y="1265238"/>
            <a:ext cx="2755857" cy="4373503"/>
          </a:xfrm>
          <a:prstGeom prst="rect">
            <a:avLst/>
          </a:prstGeom>
        </p:spPr>
      </p:pic>
      <p:pic>
        <p:nvPicPr>
          <p:cNvPr id="9" name="Content Placeholder 5"/>
          <p:cNvPicPr>
            <a:picLocks noGrp="1" noChangeAspect="1"/>
          </p:cNvPicPr>
          <p:nvPr>
            <p:ph sz="half" idx="2"/>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694552" y="1265238"/>
            <a:ext cx="2820931" cy="4297306"/>
          </a:xfrm>
          <a:prstGeom prst="rect">
            <a:avLst/>
          </a:prstGeom>
        </p:spPr>
      </p:pic>
    </p:spTree>
    <p:extLst>
      <p:ext uri="{BB962C8B-B14F-4D97-AF65-F5344CB8AC3E}">
        <p14:creationId xmlns:p14="http://schemas.microsoft.com/office/powerpoint/2010/main" val="27660392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useBgFill="1">
        <p:nvSpPr>
          <p:cNvPr id="9" name="Freeform: Shape 8">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Freeform: Shape 10">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C6899BA-2403-F570-F632-C0065718DF71}"/>
              </a:ext>
            </a:extLst>
          </p:cNvPr>
          <p:cNvSpPr>
            <a:spLocks noGrp="1"/>
          </p:cNvSpPr>
          <p:nvPr>
            <p:ph type="title"/>
          </p:nvPr>
        </p:nvSpPr>
        <p:spPr>
          <a:xfrm>
            <a:off x="915900" y="3429000"/>
            <a:ext cx="9803707" cy="2764028"/>
          </a:xfrm>
        </p:spPr>
        <p:txBody>
          <a:bodyPr vert="horz" lIns="91440" tIns="45720" rIns="91440" bIns="45720" rtlCol="0" anchor="ctr">
            <a:normAutofit/>
          </a:bodyPr>
          <a:lstStyle/>
          <a:p>
            <a:pPr algn="ctr"/>
            <a:r>
              <a:rPr lang="en-US" sz="5000" b="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I. Thực </a:t>
            </a:r>
            <a:r>
              <a:rPr lang="en-US" sz="5000" b="1" kern="120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trạng</a:t>
            </a:r>
          </a:p>
        </p:txBody>
      </p:sp>
      <p:sp>
        <p:nvSpPr>
          <p:cNvPr id="13" name="Rectangle 12">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2042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1DE11-E064-4903-AE21-A1A2866F3C04}"/>
              </a:ext>
            </a:extLst>
          </p:cNvPr>
          <p:cNvSpPr>
            <a:spLocks noGrp="1"/>
          </p:cNvSpPr>
          <p:nvPr>
            <p:ph type="title"/>
          </p:nvPr>
        </p:nvSpPr>
        <p:spPr>
          <a:xfrm>
            <a:off x="273050" y="365125"/>
            <a:ext cx="7442983" cy="1325563"/>
          </a:xfrm>
        </p:spPr>
        <p:txBody>
          <a:bodyPr/>
          <a:lstStyle/>
          <a:p>
            <a:r>
              <a:rPr lang="en-US" sz="3600">
                <a:solidFill>
                  <a:srgbClr val="002060"/>
                </a:solidFill>
                <a:cs typeface="Arial" panose="020B0604020202020204" pitchFamily="34" charset="0"/>
              </a:rPr>
              <a:t>Giám sát hiệu quả thực hiện</a:t>
            </a:r>
            <a:br>
              <a:rPr lang="en-US" sz="3600">
                <a:solidFill>
                  <a:srgbClr val="002060"/>
                </a:solidFill>
                <a:cs typeface="Arial" panose="020B0604020202020204" pitchFamily="34" charset="0"/>
              </a:rPr>
            </a:br>
            <a:r>
              <a:rPr lang="en-US" sz="3600">
                <a:solidFill>
                  <a:srgbClr val="FF0000"/>
                </a:solidFill>
                <a:cs typeface="Arial" panose="020B0604020202020204" pitchFamily="34" charset="0"/>
              </a:rPr>
              <a:t>(Nhân viên vệ sinh)</a:t>
            </a:r>
            <a:endParaRPr lang="en-US" sz="3600" dirty="0">
              <a:solidFill>
                <a:srgbClr val="FF0000"/>
              </a:solidFill>
              <a:cs typeface="Arial" panose="020B0604020202020204" pitchFamily="34" charset="0"/>
            </a:endParaRPr>
          </a:p>
        </p:txBody>
      </p:sp>
      <p:pic>
        <p:nvPicPr>
          <p:cNvPr id="4" name="Content Placeholder 6">
            <a:extLst>
              <a:ext uri="{FF2B5EF4-FFF2-40B4-BE49-F238E27FC236}">
                <a16:creationId xmlns:a16="http://schemas.microsoft.com/office/drawing/2014/main" id="{9A49F6D7-E1B2-4D24-A113-270382DC36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050" y="1835150"/>
            <a:ext cx="3493293" cy="4657725"/>
          </a:xfrm>
          <a:prstGeom prst="rect">
            <a:avLst/>
          </a:prstGeom>
        </p:spPr>
      </p:pic>
      <p:pic>
        <p:nvPicPr>
          <p:cNvPr id="6" name="Picture 5">
            <a:extLst>
              <a:ext uri="{FF2B5EF4-FFF2-40B4-BE49-F238E27FC236}">
                <a16:creationId xmlns:a16="http://schemas.microsoft.com/office/drawing/2014/main" id="{9294D1CA-53EE-4919-B624-1D0695831F35}"/>
              </a:ext>
            </a:extLst>
          </p:cNvPr>
          <p:cNvPicPr>
            <a:picLocks noChangeAspect="1"/>
          </p:cNvPicPr>
          <p:nvPr/>
        </p:nvPicPr>
        <p:blipFill>
          <a:blip r:embed="rId4"/>
          <a:stretch>
            <a:fillRect/>
          </a:stretch>
        </p:blipFill>
        <p:spPr>
          <a:xfrm>
            <a:off x="4327308" y="1835150"/>
            <a:ext cx="3289734" cy="4657724"/>
          </a:xfrm>
          <a:prstGeom prst="rect">
            <a:avLst/>
          </a:prstGeom>
        </p:spPr>
      </p:pic>
      <p:pic>
        <p:nvPicPr>
          <p:cNvPr id="7" name="Picture 6">
            <a:extLst>
              <a:ext uri="{FF2B5EF4-FFF2-40B4-BE49-F238E27FC236}">
                <a16:creationId xmlns:a16="http://schemas.microsoft.com/office/drawing/2014/main" id="{5BF3061B-CF89-4403-A243-BB714008B242}"/>
              </a:ext>
            </a:extLst>
          </p:cNvPr>
          <p:cNvPicPr>
            <a:picLocks noChangeAspect="1"/>
          </p:cNvPicPr>
          <p:nvPr/>
        </p:nvPicPr>
        <p:blipFill rotWithShape="1">
          <a:blip r:embed="rId5"/>
          <a:srcRect l="9614" t="16592" r="15074" b="38494"/>
          <a:stretch/>
        </p:blipFill>
        <p:spPr>
          <a:xfrm>
            <a:off x="8082178" y="127000"/>
            <a:ext cx="3493293" cy="3009900"/>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37F7C1C4-F976-47D9-8708-1AA82623A90D}"/>
              </a:ext>
            </a:extLst>
          </p:cNvPr>
          <p:cNvPicPr>
            <a:picLocks noChangeAspect="1"/>
          </p:cNvPicPr>
          <p:nvPr/>
        </p:nvPicPr>
        <p:blipFill>
          <a:blip r:embed="rId6"/>
          <a:stretch>
            <a:fillRect/>
          </a:stretch>
        </p:blipFill>
        <p:spPr>
          <a:xfrm>
            <a:off x="8082179" y="3375025"/>
            <a:ext cx="3493293" cy="3117849"/>
          </a:xfrm>
          <a:prstGeom prst="rect">
            <a:avLst/>
          </a:prstGeom>
        </p:spPr>
      </p:pic>
    </p:spTree>
    <p:extLst>
      <p:ext uri="{BB962C8B-B14F-4D97-AF65-F5344CB8AC3E}">
        <p14:creationId xmlns:p14="http://schemas.microsoft.com/office/powerpoint/2010/main" val="28747959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1DE11-E064-4903-AE21-A1A2866F3C04}"/>
              </a:ext>
            </a:extLst>
          </p:cNvPr>
          <p:cNvSpPr>
            <a:spLocks noGrp="1"/>
          </p:cNvSpPr>
          <p:nvPr>
            <p:ph type="title"/>
          </p:nvPr>
        </p:nvSpPr>
        <p:spPr>
          <a:xfrm>
            <a:off x="370390" y="365125"/>
            <a:ext cx="10983410" cy="1325563"/>
          </a:xfrm>
        </p:spPr>
        <p:txBody>
          <a:bodyPr/>
          <a:lstStyle/>
          <a:p>
            <a:r>
              <a:rPr lang="en-US" sz="3600">
                <a:solidFill>
                  <a:srgbClr val="002060"/>
                </a:solidFill>
                <a:cs typeface="Arial" panose="020B0604020202020204" pitchFamily="34" charset="0"/>
              </a:rPr>
              <a:t>Giám sát hiệu quả thực hiện</a:t>
            </a:r>
            <a:br>
              <a:rPr lang="en-US" sz="3600">
                <a:solidFill>
                  <a:srgbClr val="002060"/>
                </a:solidFill>
                <a:cs typeface="Arial" panose="020B0604020202020204" pitchFamily="34" charset="0"/>
              </a:rPr>
            </a:br>
            <a:r>
              <a:rPr lang="en-US" sz="3600">
                <a:solidFill>
                  <a:srgbClr val="FF0000"/>
                </a:solidFill>
                <a:latin typeface="Calibri Light" panose="020F0302020204030204" pitchFamily="34" charset="0"/>
                <a:ea typeface="Calibri Light" panose="020F0302020204030204" pitchFamily="34" charset="0"/>
                <a:cs typeface="Calibri Light" panose="020F0302020204030204" pitchFamily="34" charset="0"/>
              </a:rPr>
              <a:t>(NVYT)</a:t>
            </a:r>
            <a:endParaRPr lang="en-US" sz="3600" dirty="0">
              <a:solidFill>
                <a:srgbClr val="FF0000"/>
              </a:solidFill>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4" name="Content Placeholder 3">
            <a:extLst>
              <a:ext uri="{FF2B5EF4-FFF2-40B4-BE49-F238E27FC236}">
                <a16:creationId xmlns:a16="http://schemas.microsoft.com/office/drawing/2014/main" id="{A213C907-4E04-45F7-9781-E32096271BAD}"/>
              </a:ext>
            </a:extLst>
          </p:cNvPr>
          <p:cNvPicPr>
            <a:picLocks noGrp="1" noChangeAspect="1"/>
          </p:cNvPicPr>
          <p:nvPr>
            <p:ph idx="1"/>
          </p:nvPr>
        </p:nvPicPr>
        <p:blipFill>
          <a:blip r:embed="rId3"/>
          <a:stretch>
            <a:fillRect/>
          </a:stretch>
        </p:blipFill>
        <p:spPr>
          <a:xfrm>
            <a:off x="3919000" y="1868486"/>
            <a:ext cx="3535900" cy="4799011"/>
          </a:xfrm>
          <a:prstGeom prst="rect">
            <a:avLst/>
          </a:prstGeom>
        </p:spPr>
      </p:pic>
      <p:pic>
        <p:nvPicPr>
          <p:cNvPr id="5" name="Picture 4">
            <a:extLst>
              <a:ext uri="{FF2B5EF4-FFF2-40B4-BE49-F238E27FC236}">
                <a16:creationId xmlns:a16="http://schemas.microsoft.com/office/drawing/2014/main" id="{F5073A76-3F41-4244-9316-60BE88D78AFC}"/>
              </a:ext>
            </a:extLst>
          </p:cNvPr>
          <p:cNvPicPr>
            <a:picLocks noChangeAspect="1"/>
          </p:cNvPicPr>
          <p:nvPr/>
        </p:nvPicPr>
        <p:blipFill>
          <a:blip r:embed="rId4"/>
          <a:stretch>
            <a:fillRect/>
          </a:stretch>
        </p:blipFill>
        <p:spPr>
          <a:xfrm>
            <a:off x="280729" y="1868488"/>
            <a:ext cx="3175163" cy="4799012"/>
          </a:xfrm>
          <a:prstGeom prst="rect">
            <a:avLst/>
          </a:prstGeom>
        </p:spPr>
      </p:pic>
      <p:pic>
        <p:nvPicPr>
          <p:cNvPr id="6" name="Picture 5">
            <a:extLst>
              <a:ext uri="{FF2B5EF4-FFF2-40B4-BE49-F238E27FC236}">
                <a16:creationId xmlns:a16="http://schemas.microsoft.com/office/drawing/2014/main" id="{AAC3406E-FD52-4F88-9925-B5B373DD64AB}"/>
              </a:ext>
            </a:extLst>
          </p:cNvPr>
          <p:cNvPicPr>
            <a:picLocks noChangeAspect="1"/>
          </p:cNvPicPr>
          <p:nvPr/>
        </p:nvPicPr>
        <p:blipFill>
          <a:blip r:embed="rId5"/>
          <a:stretch>
            <a:fillRect/>
          </a:stretch>
        </p:blipFill>
        <p:spPr>
          <a:xfrm>
            <a:off x="7870744" y="1868487"/>
            <a:ext cx="3581244" cy="4799011"/>
          </a:xfrm>
          <a:prstGeom prst="rect">
            <a:avLst/>
          </a:prstGeom>
        </p:spPr>
      </p:pic>
    </p:spTree>
    <p:extLst>
      <p:ext uri="{BB962C8B-B14F-4D97-AF65-F5344CB8AC3E}">
        <p14:creationId xmlns:p14="http://schemas.microsoft.com/office/powerpoint/2010/main" val="32218351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7470" y="285751"/>
            <a:ext cx="7543800" cy="873125"/>
          </a:xfrm>
        </p:spPr>
        <p:txBody>
          <a:bodyPr>
            <a:normAutofit fontScale="90000"/>
          </a:bodyPr>
          <a:lstStyle/>
          <a:p>
            <a:pPr algn="ctr"/>
            <a:r>
              <a:rPr lang="en-US" altLang="en-US" sz="4000" dirty="0" err="1">
                <a:solidFill>
                  <a:srgbClr val="0070C0"/>
                </a:solidFill>
              </a:rPr>
              <a:t>Giám</a:t>
            </a:r>
            <a:r>
              <a:rPr lang="en-US" altLang="en-US" sz="4000" dirty="0">
                <a:solidFill>
                  <a:srgbClr val="0070C0"/>
                </a:solidFill>
              </a:rPr>
              <a:t> </a:t>
            </a:r>
            <a:r>
              <a:rPr lang="en-US" altLang="en-US" sz="4000" dirty="0" err="1">
                <a:solidFill>
                  <a:srgbClr val="0070C0"/>
                </a:solidFill>
              </a:rPr>
              <a:t>sát</a:t>
            </a:r>
            <a:r>
              <a:rPr lang="en-US" altLang="en-US" sz="4000" dirty="0">
                <a:solidFill>
                  <a:srgbClr val="0070C0"/>
                </a:solidFill>
              </a:rPr>
              <a:t> </a:t>
            </a:r>
            <a:r>
              <a:rPr lang="en-US" altLang="en-US" sz="4000" dirty="0" err="1">
                <a:solidFill>
                  <a:srgbClr val="0070C0"/>
                </a:solidFill>
              </a:rPr>
              <a:t>tuân</a:t>
            </a:r>
            <a:r>
              <a:rPr lang="en-US" altLang="en-US" sz="4000" dirty="0">
                <a:solidFill>
                  <a:srgbClr val="0070C0"/>
                </a:solidFill>
              </a:rPr>
              <a:t> </a:t>
            </a:r>
            <a:r>
              <a:rPr lang="en-US" altLang="en-US" sz="4000" err="1">
                <a:solidFill>
                  <a:srgbClr val="0070C0"/>
                </a:solidFill>
              </a:rPr>
              <a:t>thủ</a:t>
            </a:r>
            <a:r>
              <a:rPr lang="en-US" altLang="en-US" sz="4000">
                <a:solidFill>
                  <a:srgbClr val="0070C0"/>
                </a:solidFill>
              </a:rPr>
              <a:t> phòng ngừa tiếp xúc</a:t>
            </a:r>
            <a:endParaRPr lang="en-US" altLang="en-US" sz="4000" dirty="0">
              <a:solidFill>
                <a:srgbClr val="0070C0"/>
              </a:solidFill>
            </a:endParaRPr>
          </a:p>
        </p:txBody>
      </p:sp>
      <p:sp>
        <p:nvSpPr>
          <p:cNvPr id="3" name="Content Placeholder 2"/>
          <p:cNvSpPr>
            <a:spLocks noGrp="1"/>
          </p:cNvSpPr>
          <p:nvPr>
            <p:ph idx="1"/>
          </p:nvPr>
        </p:nvSpPr>
        <p:spPr>
          <a:xfrm>
            <a:off x="613410" y="1608377"/>
            <a:ext cx="6221730" cy="4663517"/>
          </a:xfrm>
        </p:spPr>
        <p:txBody>
          <a:bodyPr>
            <a:normAutofit fontScale="92500"/>
          </a:bodyPr>
          <a:lstStyle/>
          <a:p>
            <a:pPr marL="457200" indent="-457200" algn="just">
              <a:lnSpc>
                <a:spcPct val="150000"/>
              </a:lnSpc>
              <a:buClr>
                <a:schemeClr val="tx1"/>
              </a:buClr>
              <a:buFont typeface="+mj-lt"/>
              <a:buAutoNum type="arabicPeriod"/>
              <a:defRPr/>
            </a:pPr>
            <a:r>
              <a:rPr lang="en-US" sz="2100" b="1" dirty="0" err="1">
                <a:latin typeface="Calibri Light" panose="020F0302020204030204" pitchFamily="34" charset="0"/>
                <a:ea typeface="Calibri Light" panose="020F0302020204030204" pitchFamily="34" charset="0"/>
                <a:cs typeface="Calibri Light" panose="020F0302020204030204" pitchFamily="34" charset="0"/>
              </a:rPr>
              <a:t>Đối</a:t>
            </a:r>
            <a:r>
              <a:rPr lang="en-US" sz="2100" b="1" dirty="0">
                <a:latin typeface="Calibri Light" panose="020F0302020204030204" pitchFamily="34" charset="0"/>
                <a:ea typeface="Calibri Light" panose="020F0302020204030204" pitchFamily="34" charset="0"/>
                <a:cs typeface="Calibri Light" panose="020F0302020204030204" pitchFamily="34" charset="0"/>
              </a:rPr>
              <a:t> </a:t>
            </a:r>
            <a:r>
              <a:rPr lang="en-US" sz="2100" b="1" dirty="0" err="1">
                <a:latin typeface="Calibri Light" panose="020F0302020204030204" pitchFamily="34" charset="0"/>
                <a:ea typeface="Calibri Light" panose="020F0302020204030204" pitchFamily="34" charset="0"/>
                <a:cs typeface="Calibri Light" panose="020F0302020204030204" pitchFamily="34" charset="0"/>
              </a:rPr>
              <a:t>tượng</a:t>
            </a:r>
            <a:r>
              <a:rPr lang="en-US" sz="2100" b="1" dirty="0">
                <a:latin typeface="Calibri Light" panose="020F0302020204030204" pitchFamily="34" charset="0"/>
                <a:ea typeface="Calibri Light" panose="020F0302020204030204" pitchFamily="34" charset="0"/>
                <a:cs typeface="Calibri Light" panose="020F0302020204030204" pitchFamily="34" charset="0"/>
              </a:rPr>
              <a:t>: </a:t>
            </a:r>
            <a:r>
              <a:rPr lang="en-US" sz="2100" dirty="0" err="1">
                <a:latin typeface="Calibri Light" panose="020F0302020204030204" pitchFamily="34" charset="0"/>
                <a:ea typeface="Calibri Light" panose="020F0302020204030204" pitchFamily="34" charset="0"/>
                <a:cs typeface="Calibri Light" panose="020F0302020204030204" pitchFamily="34" charset="0"/>
              </a:rPr>
              <a:t>Nhân</a:t>
            </a:r>
            <a:r>
              <a:rPr lang="en-US" sz="2100" dirty="0">
                <a:latin typeface="Calibri Light" panose="020F0302020204030204" pitchFamily="34" charset="0"/>
                <a:ea typeface="Calibri Light" panose="020F0302020204030204" pitchFamily="34" charset="0"/>
                <a:cs typeface="Calibri Light" panose="020F0302020204030204" pitchFamily="34" charset="0"/>
              </a:rPr>
              <a:t> </a:t>
            </a:r>
            <a:r>
              <a:rPr lang="en-US" sz="2100" dirty="0" err="1">
                <a:latin typeface="Calibri Light" panose="020F0302020204030204" pitchFamily="34" charset="0"/>
                <a:ea typeface="Calibri Light" panose="020F0302020204030204" pitchFamily="34" charset="0"/>
                <a:cs typeface="Calibri Light" panose="020F0302020204030204" pitchFamily="34" charset="0"/>
              </a:rPr>
              <a:t>viên</a:t>
            </a:r>
            <a:r>
              <a:rPr lang="en-US" sz="2100" dirty="0">
                <a:latin typeface="Calibri Light" panose="020F0302020204030204" pitchFamily="34" charset="0"/>
                <a:ea typeface="Calibri Light" panose="020F0302020204030204" pitchFamily="34" charset="0"/>
                <a:cs typeface="Calibri Light" panose="020F0302020204030204" pitchFamily="34" charset="0"/>
              </a:rPr>
              <a:t> y </a:t>
            </a:r>
            <a:r>
              <a:rPr lang="en-US" sz="2100" dirty="0" err="1">
                <a:latin typeface="Calibri Light" panose="020F0302020204030204" pitchFamily="34" charset="0"/>
                <a:ea typeface="Calibri Light" panose="020F0302020204030204" pitchFamily="34" charset="0"/>
                <a:cs typeface="Calibri Light" panose="020F0302020204030204" pitchFamily="34" charset="0"/>
              </a:rPr>
              <a:t>tế</a:t>
            </a:r>
            <a:endParaRPr lang="en-US" sz="2100" dirty="0">
              <a:latin typeface="Calibri Light" panose="020F0302020204030204" pitchFamily="34" charset="0"/>
              <a:ea typeface="Calibri Light" panose="020F0302020204030204" pitchFamily="34" charset="0"/>
              <a:cs typeface="Calibri Light" panose="020F0302020204030204" pitchFamily="34" charset="0"/>
            </a:endParaRPr>
          </a:p>
          <a:p>
            <a:pPr marL="457200" indent="-457200" algn="just">
              <a:lnSpc>
                <a:spcPct val="150000"/>
              </a:lnSpc>
              <a:buClr>
                <a:schemeClr val="tx1"/>
              </a:buClr>
              <a:buFont typeface="+mj-lt"/>
              <a:buAutoNum type="arabicPeriod"/>
              <a:defRPr/>
            </a:pPr>
            <a:r>
              <a:rPr lang="en-US" sz="2100" b="1" dirty="0" err="1">
                <a:latin typeface="Calibri Light" panose="020F0302020204030204" pitchFamily="34" charset="0"/>
                <a:ea typeface="Calibri Light" panose="020F0302020204030204" pitchFamily="34" charset="0"/>
                <a:cs typeface="Calibri Light" panose="020F0302020204030204" pitchFamily="34" charset="0"/>
              </a:rPr>
              <a:t>Nhân</a:t>
            </a:r>
            <a:r>
              <a:rPr lang="en-US" sz="2100" b="1" dirty="0">
                <a:latin typeface="Calibri Light" panose="020F0302020204030204" pitchFamily="34" charset="0"/>
                <a:ea typeface="Calibri Light" panose="020F0302020204030204" pitchFamily="34" charset="0"/>
                <a:cs typeface="Calibri Light" panose="020F0302020204030204" pitchFamily="34" charset="0"/>
              </a:rPr>
              <a:t> </a:t>
            </a:r>
            <a:r>
              <a:rPr lang="en-US" sz="2100" b="1" dirty="0" err="1">
                <a:latin typeface="Calibri Light" panose="020F0302020204030204" pitchFamily="34" charset="0"/>
                <a:ea typeface="Calibri Light" panose="020F0302020204030204" pitchFamily="34" charset="0"/>
                <a:cs typeface="Calibri Light" panose="020F0302020204030204" pitchFamily="34" charset="0"/>
              </a:rPr>
              <a:t>sự</a:t>
            </a:r>
            <a:r>
              <a:rPr lang="en-US" sz="2100" dirty="0">
                <a:latin typeface="Calibri Light" panose="020F0302020204030204" pitchFamily="34" charset="0"/>
                <a:ea typeface="Calibri Light" panose="020F0302020204030204" pitchFamily="34" charset="0"/>
                <a:cs typeface="Calibri Light" panose="020F0302020204030204" pitchFamily="34" charset="0"/>
              </a:rPr>
              <a:t>: </a:t>
            </a:r>
            <a:r>
              <a:rPr lang="en-US" sz="2100" dirty="0" err="1">
                <a:latin typeface="Calibri Light" panose="020F0302020204030204" pitchFamily="34" charset="0"/>
                <a:ea typeface="Calibri Light" panose="020F0302020204030204" pitchFamily="34" charset="0"/>
                <a:cs typeface="Calibri Light" panose="020F0302020204030204" pitchFamily="34" charset="0"/>
              </a:rPr>
              <a:t>Tuyền</a:t>
            </a:r>
            <a:r>
              <a:rPr lang="en-US" sz="2100" dirty="0">
                <a:latin typeface="Calibri Light" panose="020F0302020204030204" pitchFamily="34" charset="0"/>
                <a:ea typeface="Calibri Light" panose="020F0302020204030204" pitchFamily="34" charset="0"/>
                <a:cs typeface="Calibri Light" panose="020F0302020204030204" pitchFamily="34" charset="0"/>
              </a:rPr>
              <a:t>, </a:t>
            </a:r>
            <a:r>
              <a:rPr lang="en-US" sz="2100" dirty="0" err="1">
                <a:latin typeface="Calibri Light" panose="020F0302020204030204" pitchFamily="34" charset="0"/>
                <a:ea typeface="Calibri Light" panose="020F0302020204030204" pitchFamily="34" charset="0"/>
                <a:cs typeface="Calibri Light" panose="020F0302020204030204" pitchFamily="34" charset="0"/>
              </a:rPr>
              <a:t>Hảo</a:t>
            </a:r>
            <a:r>
              <a:rPr lang="en-US" sz="2100" dirty="0">
                <a:latin typeface="Calibri Light" panose="020F0302020204030204" pitchFamily="34" charset="0"/>
                <a:ea typeface="Calibri Light" panose="020F0302020204030204" pitchFamily="34" charset="0"/>
                <a:cs typeface="Calibri Light" panose="020F0302020204030204" pitchFamily="34" charset="0"/>
              </a:rPr>
              <a:t>, </a:t>
            </a:r>
            <a:r>
              <a:rPr lang="en-US" sz="2100" dirty="0" err="1">
                <a:latin typeface="Calibri Light" panose="020F0302020204030204" pitchFamily="34" charset="0"/>
                <a:ea typeface="Calibri Light" panose="020F0302020204030204" pitchFamily="34" charset="0"/>
                <a:cs typeface="Calibri Light" panose="020F0302020204030204" pitchFamily="34" charset="0"/>
              </a:rPr>
              <a:t>Nga</a:t>
            </a:r>
            <a:r>
              <a:rPr lang="en-US" sz="2100" dirty="0">
                <a:latin typeface="Calibri Light" panose="020F0302020204030204" pitchFamily="34" charset="0"/>
                <a:ea typeface="Calibri Light" panose="020F0302020204030204" pitchFamily="34" charset="0"/>
                <a:cs typeface="Calibri Light" panose="020F0302020204030204" pitchFamily="34" charset="0"/>
              </a:rPr>
              <a:t>, </a:t>
            </a:r>
            <a:r>
              <a:rPr lang="en-US" sz="2100" dirty="0" err="1">
                <a:latin typeface="Calibri Light" panose="020F0302020204030204" pitchFamily="34" charset="0"/>
                <a:ea typeface="Calibri Light" panose="020F0302020204030204" pitchFamily="34" charset="0"/>
                <a:cs typeface="Calibri Light" panose="020F0302020204030204" pitchFamily="34" charset="0"/>
              </a:rPr>
              <a:t>Châu</a:t>
            </a:r>
            <a:r>
              <a:rPr lang="en-US" sz="2100" dirty="0">
                <a:latin typeface="Calibri Light" panose="020F0302020204030204" pitchFamily="34" charset="0"/>
                <a:ea typeface="Calibri Light" panose="020F0302020204030204" pitchFamily="34" charset="0"/>
                <a:cs typeface="Calibri Light" panose="020F0302020204030204" pitchFamily="34" charset="0"/>
              </a:rPr>
              <a:t>, </a:t>
            </a:r>
            <a:r>
              <a:rPr lang="en-US" sz="2100" dirty="0" err="1">
                <a:latin typeface="Calibri Light" panose="020F0302020204030204" pitchFamily="34" charset="0"/>
                <a:ea typeface="Calibri Light" panose="020F0302020204030204" pitchFamily="34" charset="0"/>
                <a:cs typeface="Calibri Light" panose="020F0302020204030204" pitchFamily="34" charset="0"/>
              </a:rPr>
              <a:t>Nhi</a:t>
            </a:r>
            <a:endParaRPr lang="en-US" sz="2100" dirty="0">
              <a:latin typeface="Calibri Light" panose="020F0302020204030204" pitchFamily="34" charset="0"/>
              <a:ea typeface="Calibri Light" panose="020F0302020204030204" pitchFamily="34" charset="0"/>
              <a:cs typeface="Calibri Light" panose="020F0302020204030204" pitchFamily="34" charset="0"/>
            </a:endParaRPr>
          </a:p>
          <a:p>
            <a:pPr marL="457200" indent="-457200" algn="just">
              <a:lnSpc>
                <a:spcPct val="150000"/>
              </a:lnSpc>
              <a:buClr>
                <a:schemeClr val="tx1"/>
              </a:buClr>
              <a:buFont typeface="+mj-lt"/>
              <a:buAutoNum type="arabicPeriod"/>
              <a:defRPr/>
            </a:pPr>
            <a:r>
              <a:rPr lang="en-US" sz="2100" b="1" dirty="0" err="1">
                <a:latin typeface="Calibri Light" panose="020F0302020204030204" pitchFamily="34" charset="0"/>
                <a:ea typeface="Calibri Light" panose="020F0302020204030204" pitchFamily="34" charset="0"/>
                <a:cs typeface="Calibri Light" panose="020F0302020204030204" pitchFamily="34" charset="0"/>
              </a:rPr>
              <a:t>Tần</a:t>
            </a:r>
            <a:r>
              <a:rPr lang="en-US" sz="2100" b="1" dirty="0">
                <a:latin typeface="Calibri Light" panose="020F0302020204030204" pitchFamily="34" charset="0"/>
                <a:ea typeface="Calibri Light" panose="020F0302020204030204" pitchFamily="34" charset="0"/>
                <a:cs typeface="Calibri Light" panose="020F0302020204030204" pitchFamily="34" charset="0"/>
              </a:rPr>
              <a:t> </a:t>
            </a:r>
            <a:r>
              <a:rPr lang="en-US" sz="2100" b="1" dirty="0" err="1">
                <a:latin typeface="Calibri Light" panose="020F0302020204030204" pitchFamily="34" charset="0"/>
                <a:ea typeface="Calibri Light" panose="020F0302020204030204" pitchFamily="34" charset="0"/>
                <a:cs typeface="Calibri Light" panose="020F0302020204030204" pitchFamily="34" charset="0"/>
              </a:rPr>
              <a:t>suất</a:t>
            </a:r>
            <a:r>
              <a:rPr lang="en-US" sz="2100" b="1" dirty="0">
                <a:latin typeface="Calibri Light" panose="020F0302020204030204" pitchFamily="34" charset="0"/>
                <a:ea typeface="Calibri Light" panose="020F0302020204030204" pitchFamily="34" charset="0"/>
                <a:cs typeface="Calibri Light" panose="020F0302020204030204" pitchFamily="34" charset="0"/>
              </a:rPr>
              <a:t>: </a:t>
            </a:r>
            <a:r>
              <a:rPr lang="en-US" sz="2100" dirty="0">
                <a:latin typeface="Calibri Light" panose="020F0302020204030204" pitchFamily="34" charset="0"/>
                <a:ea typeface="Calibri Light" panose="020F0302020204030204" pitchFamily="34" charset="0"/>
                <a:cs typeface="Calibri Light" panose="020F0302020204030204" pitchFamily="34" charset="0"/>
              </a:rPr>
              <a:t>1 </a:t>
            </a:r>
            <a:r>
              <a:rPr lang="en-US" sz="2100" dirty="0" err="1">
                <a:latin typeface="Calibri Light" panose="020F0302020204030204" pitchFamily="34" charset="0"/>
                <a:ea typeface="Calibri Light" panose="020F0302020204030204" pitchFamily="34" charset="0"/>
                <a:cs typeface="Calibri Light" panose="020F0302020204030204" pitchFamily="34" charset="0"/>
              </a:rPr>
              <a:t>lần</a:t>
            </a:r>
            <a:r>
              <a:rPr lang="en-US" sz="2100" dirty="0">
                <a:latin typeface="Calibri Light" panose="020F0302020204030204" pitchFamily="34" charset="0"/>
                <a:ea typeface="Calibri Light" panose="020F0302020204030204" pitchFamily="34" charset="0"/>
                <a:cs typeface="Calibri Light" panose="020F0302020204030204" pitchFamily="34" charset="0"/>
              </a:rPr>
              <a:t>/</a:t>
            </a:r>
            <a:r>
              <a:rPr lang="en-US" sz="2100" dirty="0" err="1">
                <a:latin typeface="Calibri Light" panose="020F0302020204030204" pitchFamily="34" charset="0"/>
                <a:ea typeface="Calibri Light" panose="020F0302020204030204" pitchFamily="34" charset="0"/>
                <a:cs typeface="Calibri Light" panose="020F0302020204030204" pitchFamily="34" charset="0"/>
              </a:rPr>
              <a:t>tuần</a:t>
            </a:r>
            <a:endParaRPr lang="en-US" sz="2100" dirty="0">
              <a:latin typeface="Calibri Light" panose="020F0302020204030204" pitchFamily="34" charset="0"/>
              <a:ea typeface="Calibri Light" panose="020F0302020204030204" pitchFamily="34" charset="0"/>
              <a:cs typeface="Calibri Light" panose="020F0302020204030204" pitchFamily="34" charset="0"/>
            </a:endParaRPr>
          </a:p>
          <a:p>
            <a:pPr marL="457200" indent="-457200" algn="just">
              <a:lnSpc>
                <a:spcPct val="150000"/>
              </a:lnSpc>
              <a:buClr>
                <a:schemeClr val="tx1"/>
              </a:buClr>
              <a:buFont typeface="+mj-lt"/>
              <a:buAutoNum type="arabicPeriod"/>
              <a:defRPr/>
            </a:pPr>
            <a:r>
              <a:rPr lang="en-US" sz="2100" b="1">
                <a:latin typeface="Calibri Light" panose="020F0302020204030204" pitchFamily="34" charset="0"/>
                <a:ea typeface="Calibri Light" panose="020F0302020204030204" pitchFamily="34" charset="0"/>
                <a:cs typeface="Calibri Light" panose="020F0302020204030204" pitchFamily="34" charset="0"/>
              </a:rPr>
              <a:t>Phương </a:t>
            </a:r>
            <a:r>
              <a:rPr lang="en-US" sz="2100" b="1" dirty="0" err="1">
                <a:latin typeface="Calibri Light" panose="020F0302020204030204" pitchFamily="34" charset="0"/>
                <a:ea typeface="Calibri Light" panose="020F0302020204030204" pitchFamily="34" charset="0"/>
                <a:cs typeface="Calibri Light" panose="020F0302020204030204" pitchFamily="34" charset="0"/>
              </a:rPr>
              <a:t>pháp</a:t>
            </a:r>
            <a:r>
              <a:rPr lang="en-US" sz="2100" dirty="0">
                <a:latin typeface="Calibri Light" panose="020F0302020204030204" pitchFamily="34" charset="0"/>
                <a:ea typeface="Calibri Light" panose="020F0302020204030204" pitchFamily="34" charset="0"/>
                <a:cs typeface="Calibri Light" panose="020F0302020204030204" pitchFamily="34" charset="0"/>
              </a:rPr>
              <a:t>: </a:t>
            </a:r>
            <a:r>
              <a:rPr lang="en-US" sz="2100" dirty="0" err="1">
                <a:latin typeface="Calibri Light" panose="020F0302020204030204" pitchFamily="34" charset="0"/>
                <a:ea typeface="Calibri Light" panose="020F0302020204030204" pitchFamily="34" charset="0"/>
                <a:cs typeface="Calibri Light" panose="020F0302020204030204" pitchFamily="34" charset="0"/>
              </a:rPr>
              <a:t>Quan</a:t>
            </a:r>
            <a:r>
              <a:rPr lang="en-US" sz="2100" dirty="0">
                <a:latin typeface="Calibri Light" panose="020F0302020204030204" pitchFamily="34" charset="0"/>
                <a:ea typeface="Calibri Light" panose="020F0302020204030204" pitchFamily="34" charset="0"/>
                <a:cs typeface="Calibri Light" panose="020F0302020204030204" pitchFamily="34" charset="0"/>
              </a:rPr>
              <a:t> </a:t>
            </a:r>
            <a:r>
              <a:rPr lang="en-US" sz="2100" dirty="0" err="1">
                <a:latin typeface="Calibri Light" panose="020F0302020204030204" pitchFamily="34" charset="0"/>
                <a:ea typeface="Calibri Light" panose="020F0302020204030204" pitchFamily="34" charset="0"/>
                <a:cs typeface="Calibri Light" panose="020F0302020204030204" pitchFamily="34" charset="0"/>
              </a:rPr>
              <a:t>sát</a:t>
            </a:r>
            <a:r>
              <a:rPr lang="en-US" sz="2100" dirty="0">
                <a:latin typeface="Calibri Light" panose="020F0302020204030204" pitchFamily="34" charset="0"/>
                <a:ea typeface="Calibri Light" panose="020F0302020204030204" pitchFamily="34" charset="0"/>
                <a:cs typeface="Calibri Light" panose="020F0302020204030204" pitchFamily="34" charset="0"/>
              </a:rPr>
              <a:t> </a:t>
            </a:r>
            <a:r>
              <a:rPr lang="en-US" sz="2100" dirty="0" err="1">
                <a:latin typeface="Calibri Light" panose="020F0302020204030204" pitchFamily="34" charset="0"/>
                <a:ea typeface="Calibri Light" panose="020F0302020204030204" pitchFamily="34" charset="0"/>
                <a:cs typeface="Calibri Light" panose="020F0302020204030204" pitchFamily="34" charset="0"/>
              </a:rPr>
              <a:t>trực</a:t>
            </a:r>
            <a:r>
              <a:rPr lang="en-US" sz="2100" dirty="0">
                <a:latin typeface="Calibri Light" panose="020F0302020204030204" pitchFamily="34" charset="0"/>
                <a:ea typeface="Calibri Light" panose="020F0302020204030204" pitchFamily="34" charset="0"/>
                <a:cs typeface="Calibri Light" panose="020F0302020204030204" pitchFamily="34" charset="0"/>
              </a:rPr>
              <a:t> </a:t>
            </a:r>
            <a:r>
              <a:rPr lang="en-US" sz="2100" dirty="0" err="1">
                <a:latin typeface="Calibri Light" panose="020F0302020204030204" pitchFamily="34" charset="0"/>
                <a:ea typeface="Calibri Light" panose="020F0302020204030204" pitchFamily="34" charset="0"/>
                <a:cs typeface="Calibri Light" panose="020F0302020204030204" pitchFamily="34" charset="0"/>
              </a:rPr>
              <a:t>tiếp</a:t>
            </a:r>
            <a:r>
              <a:rPr lang="en-US" sz="2100">
                <a:latin typeface="Calibri Light" panose="020F0302020204030204" pitchFamily="34" charset="0"/>
                <a:ea typeface="Calibri Light" panose="020F0302020204030204" pitchFamily="34" charset="0"/>
                <a:cs typeface="Calibri Light" panose="020F0302020204030204" pitchFamily="34" charset="0"/>
              </a:rPr>
              <a:t>/Camera</a:t>
            </a:r>
            <a:endParaRPr lang="en-US" sz="2100" dirty="0">
              <a:latin typeface="Calibri Light" panose="020F0302020204030204" pitchFamily="34" charset="0"/>
              <a:ea typeface="Calibri Light" panose="020F0302020204030204" pitchFamily="34" charset="0"/>
              <a:cs typeface="Calibri Light" panose="020F0302020204030204" pitchFamily="34" charset="0"/>
            </a:endParaRPr>
          </a:p>
          <a:p>
            <a:pPr marL="457200" indent="-457200" algn="just">
              <a:lnSpc>
                <a:spcPct val="150000"/>
              </a:lnSpc>
              <a:buClr>
                <a:schemeClr val="tx1"/>
              </a:buClr>
              <a:buFont typeface="+mj-lt"/>
              <a:buAutoNum type="arabicPeriod"/>
              <a:defRPr/>
            </a:pPr>
            <a:r>
              <a:rPr lang="en-US" sz="2100" b="1">
                <a:latin typeface="Calibri Light" panose="020F0302020204030204" pitchFamily="34" charset="0"/>
                <a:ea typeface="Calibri Light" panose="020F0302020204030204" pitchFamily="34" charset="0"/>
                <a:cs typeface="Calibri Light" panose="020F0302020204030204" pitchFamily="34" charset="0"/>
              </a:rPr>
              <a:t>Tiêu chí</a:t>
            </a:r>
          </a:p>
          <a:p>
            <a:pPr>
              <a:buClr>
                <a:schemeClr val="tx1"/>
              </a:buClr>
              <a:buFont typeface="Courier New" panose="02070309020205020404" pitchFamily="49" charset="0"/>
              <a:buChar char="o"/>
              <a:defRPr/>
            </a:pPr>
            <a:r>
              <a:rPr lang="en-US" sz="2100" b="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 Có tuân thủ</a:t>
            </a:r>
          </a:p>
          <a:p>
            <a:pPr marL="174625" indent="0" algn="just">
              <a:buClr>
                <a:schemeClr val="tx1"/>
              </a:buClr>
              <a:buNone/>
              <a:tabLst>
                <a:tab pos="401638" algn="l"/>
              </a:tabLst>
              <a:defRPr/>
            </a:pPr>
            <a:r>
              <a:rPr lang="en-US" sz="2100" b="1">
                <a:latin typeface="Calibri Light" panose="020F0302020204030204" pitchFamily="34" charset="0"/>
                <a:ea typeface="Calibri Light" panose="020F0302020204030204" pitchFamily="34" charset="0"/>
                <a:cs typeface="Calibri Light" panose="020F0302020204030204" pitchFamily="34" charset="0"/>
              </a:rPr>
              <a:t>Trước khi vào: </a:t>
            </a:r>
            <a:r>
              <a:rPr lang="en-US" sz="2100">
                <a:latin typeface="Calibri Light" panose="020F0302020204030204" pitchFamily="34" charset="0"/>
                <a:ea typeface="Calibri Light" panose="020F0302020204030204" pitchFamily="34" charset="0"/>
                <a:cs typeface="Calibri Light" panose="020F0302020204030204" pitchFamily="34" charset="0"/>
              </a:rPr>
              <a:t>Phải tuân thủ (1) Vệ sinh tay, (2) mang  PTPHCN</a:t>
            </a:r>
          </a:p>
          <a:p>
            <a:pPr marL="174625" indent="0" algn="just">
              <a:buClr>
                <a:schemeClr val="tx1"/>
              </a:buClr>
              <a:buNone/>
              <a:tabLst>
                <a:tab pos="401638" algn="l"/>
              </a:tabLst>
              <a:defRPr/>
            </a:pPr>
            <a:r>
              <a:rPr lang="en-US" sz="2100" b="1">
                <a:latin typeface="Calibri Light" panose="020F0302020204030204" pitchFamily="34" charset="0"/>
                <a:ea typeface="Calibri Light" panose="020F0302020204030204" pitchFamily="34" charset="0"/>
                <a:cs typeface="Calibri Light" panose="020F0302020204030204" pitchFamily="34" charset="0"/>
              </a:rPr>
              <a:t>Trước khi ra: </a:t>
            </a:r>
            <a:r>
              <a:rPr lang="en-US" sz="2100">
                <a:latin typeface="Calibri Light" panose="020F0302020204030204" pitchFamily="34" charset="0"/>
                <a:ea typeface="Calibri Light" panose="020F0302020204030204" pitchFamily="34" charset="0"/>
                <a:cs typeface="Calibri Light" panose="020F0302020204030204" pitchFamily="34" charset="0"/>
              </a:rPr>
              <a:t>Phải tuân thủ (1) Tháo PTPHCN (2) Vệ sinh tay</a:t>
            </a:r>
          </a:p>
          <a:p>
            <a:pPr algn="just">
              <a:buClr>
                <a:schemeClr val="tx1"/>
              </a:buClr>
              <a:buFont typeface="Courier New" panose="02070309020205020404" pitchFamily="49" charset="0"/>
              <a:buChar char="o"/>
              <a:tabLst>
                <a:tab pos="630238" algn="l"/>
              </a:tabLst>
              <a:defRPr/>
            </a:pPr>
            <a:r>
              <a:rPr lang="en-US" sz="2100" b="1">
                <a:solidFill>
                  <a:srgbClr val="FF0000"/>
                </a:solidFill>
                <a:latin typeface="Calibri Light" panose="020F0302020204030204" pitchFamily="34" charset="0"/>
                <a:ea typeface="Calibri Light" panose="020F0302020204030204" pitchFamily="34" charset="0"/>
                <a:cs typeface="Calibri Light" panose="020F0302020204030204" pitchFamily="34" charset="0"/>
              </a:rPr>
              <a:t> Không tuân thủ</a:t>
            </a:r>
            <a:r>
              <a:rPr lang="en-US" sz="2100" b="1">
                <a:latin typeface="Calibri Light" panose="020F0302020204030204" pitchFamily="34" charset="0"/>
                <a:ea typeface="Calibri Light" panose="020F0302020204030204" pitchFamily="34" charset="0"/>
                <a:cs typeface="Calibri Light" panose="020F0302020204030204" pitchFamily="34" charset="0"/>
              </a:rPr>
              <a:t>: </a:t>
            </a:r>
            <a:r>
              <a:rPr lang="en-US" sz="2100">
                <a:latin typeface="Calibri Light" panose="020F0302020204030204" pitchFamily="34" charset="0"/>
                <a:ea typeface="Calibri Light" panose="020F0302020204030204" pitchFamily="34" charset="0"/>
                <a:cs typeface="Calibri Light" panose="020F0302020204030204" pitchFamily="34" charset="0"/>
              </a:rPr>
              <a:t>Chỉ cần không thực hiện 1 yếu tố bất kỳ </a:t>
            </a:r>
          </a:p>
          <a:p>
            <a:pPr algn="just">
              <a:lnSpc>
                <a:spcPct val="150000"/>
              </a:lnSpc>
              <a:buClr>
                <a:srgbClr val="00B0F0"/>
              </a:buClr>
              <a:buFont typeface="Arial" panose="020B0604020202020204" pitchFamily="34" charset="0"/>
              <a:buChar char="•"/>
              <a:defRPr/>
            </a:pPr>
            <a:endParaRPr lang="en-US" sz="2600" dirty="0">
              <a:solidFill>
                <a:srgbClr val="0070C0"/>
              </a:solidFill>
            </a:endParaRPr>
          </a:p>
        </p:txBody>
      </p:sp>
      <p:pic>
        <p:nvPicPr>
          <p:cNvPr id="4" name="Picture 2" descr="C:\Users\daospring\OneDrive - umc.edu.vn\DATA2\UMC\BAO KHOA HOC\BAI GIANG TAP HUAN T8\172.16.105.40_2_20190815_003040.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140" y="1608377"/>
            <a:ext cx="4743450" cy="4663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90559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6D493C6-15BB-4AC9-93F8-A708FD80AFCD}"/>
              </a:ext>
            </a:extLst>
          </p:cNvPr>
          <p:cNvSpPr/>
          <p:nvPr/>
        </p:nvSpPr>
        <p:spPr>
          <a:xfrm>
            <a:off x="0" y="6238754"/>
            <a:ext cx="12192000" cy="619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240E94A0-7B14-4B47-B3F5-3F4850F84B93}"/>
              </a:ext>
            </a:extLst>
          </p:cNvPr>
          <p:cNvPicPr>
            <a:picLocks noChangeAspect="1"/>
          </p:cNvPicPr>
          <p:nvPr/>
        </p:nvPicPr>
        <p:blipFill rotWithShape="1">
          <a:blip r:embed="rId3"/>
          <a:srcRect t="3355"/>
          <a:stretch/>
        </p:blipFill>
        <p:spPr>
          <a:xfrm>
            <a:off x="930795" y="2291787"/>
            <a:ext cx="10366096" cy="4511889"/>
          </a:xfrm>
          <a:prstGeom prst="rect">
            <a:avLst/>
          </a:prstGeom>
        </p:spPr>
      </p:pic>
      <p:sp>
        <p:nvSpPr>
          <p:cNvPr id="2" name="Title 1">
            <a:extLst>
              <a:ext uri="{FF2B5EF4-FFF2-40B4-BE49-F238E27FC236}">
                <a16:creationId xmlns:a16="http://schemas.microsoft.com/office/drawing/2014/main" id="{C83DEF46-00A4-4A36-BA4C-BB1253AF3735}"/>
              </a:ext>
            </a:extLst>
          </p:cNvPr>
          <p:cNvSpPr>
            <a:spLocks noGrp="1"/>
          </p:cNvSpPr>
          <p:nvPr>
            <p:ph type="title"/>
          </p:nvPr>
        </p:nvSpPr>
        <p:spPr>
          <a:xfrm>
            <a:off x="930794" y="54325"/>
            <a:ext cx="10515600" cy="954389"/>
          </a:xfrm>
        </p:spPr>
        <p:txBody>
          <a:bodyPr>
            <a:normAutofit/>
          </a:bodyPr>
          <a:lstStyle/>
          <a:p>
            <a:pPr algn="ctr"/>
            <a:r>
              <a:rPr lang="en-US" sz="5000" b="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Kết quả đề án</a:t>
            </a:r>
            <a:r>
              <a:rPr lang="en-US" sz="5000" b="1"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 - </a:t>
            </a:r>
            <a:r>
              <a:rPr lang="en-US" sz="5000" b="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Hiệu quả đạt được</a:t>
            </a:r>
            <a:endParaRPr lang="en-US" sz="5000" b="1"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5" name="Arrow: Down 14">
            <a:extLst>
              <a:ext uri="{FF2B5EF4-FFF2-40B4-BE49-F238E27FC236}">
                <a16:creationId xmlns:a16="http://schemas.microsoft.com/office/drawing/2014/main" id="{10C0CF02-6D6A-48BC-B173-9F0F45218C7B}"/>
              </a:ext>
            </a:extLst>
          </p:cNvPr>
          <p:cNvSpPr/>
          <p:nvPr/>
        </p:nvSpPr>
        <p:spPr>
          <a:xfrm>
            <a:off x="5046557" y="2202968"/>
            <a:ext cx="196770" cy="1125638"/>
          </a:xfrm>
          <a:prstGeom prst="downArrow">
            <a:avLst/>
          </a:prstGeom>
          <a:solidFill>
            <a:srgbClr val="FCC5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0FAB9101-EC79-481F-BD24-09B1583C440D}"/>
              </a:ext>
            </a:extLst>
          </p:cNvPr>
          <p:cNvPicPr>
            <a:picLocks noChangeAspect="1"/>
          </p:cNvPicPr>
          <p:nvPr/>
        </p:nvPicPr>
        <p:blipFill>
          <a:blip r:embed="rId4"/>
          <a:stretch>
            <a:fillRect/>
          </a:stretch>
        </p:blipFill>
        <p:spPr>
          <a:xfrm>
            <a:off x="3735169" y="1085238"/>
            <a:ext cx="2819545" cy="1028753"/>
          </a:xfrm>
          <a:prstGeom prst="rect">
            <a:avLst/>
          </a:prstGeom>
        </p:spPr>
      </p:pic>
      <p:pic>
        <p:nvPicPr>
          <p:cNvPr id="17" name="Picture 16">
            <a:extLst>
              <a:ext uri="{FF2B5EF4-FFF2-40B4-BE49-F238E27FC236}">
                <a16:creationId xmlns:a16="http://schemas.microsoft.com/office/drawing/2014/main" id="{D86A772C-735D-431E-A68F-8B08929A2C7F}"/>
              </a:ext>
            </a:extLst>
          </p:cNvPr>
          <p:cNvPicPr>
            <a:picLocks noChangeAspect="1"/>
          </p:cNvPicPr>
          <p:nvPr/>
        </p:nvPicPr>
        <p:blipFill>
          <a:blip r:embed="rId5"/>
          <a:stretch>
            <a:fillRect/>
          </a:stretch>
        </p:blipFill>
        <p:spPr>
          <a:xfrm>
            <a:off x="6219468" y="2113991"/>
            <a:ext cx="2013053" cy="1339919"/>
          </a:xfrm>
          <a:prstGeom prst="rect">
            <a:avLst/>
          </a:prstGeom>
        </p:spPr>
      </p:pic>
      <p:sp>
        <p:nvSpPr>
          <p:cNvPr id="18" name="Arrow: Down 17">
            <a:extLst>
              <a:ext uri="{FF2B5EF4-FFF2-40B4-BE49-F238E27FC236}">
                <a16:creationId xmlns:a16="http://schemas.microsoft.com/office/drawing/2014/main" id="{3E86CAAC-367F-40C7-9B22-A0527FBF4411}"/>
              </a:ext>
            </a:extLst>
          </p:cNvPr>
          <p:cNvSpPr/>
          <p:nvPr/>
        </p:nvSpPr>
        <p:spPr>
          <a:xfrm>
            <a:off x="7179691" y="3453911"/>
            <a:ext cx="170233" cy="619246"/>
          </a:xfrm>
          <a:prstGeom prst="downArrow">
            <a:avLst/>
          </a:prstGeom>
          <a:solidFill>
            <a:srgbClr val="FCC5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Arrow: Down 19">
            <a:extLst>
              <a:ext uri="{FF2B5EF4-FFF2-40B4-BE49-F238E27FC236}">
                <a16:creationId xmlns:a16="http://schemas.microsoft.com/office/drawing/2014/main" id="{ED87DE98-2089-49ED-86A5-60A0BAB5DFB9}"/>
              </a:ext>
            </a:extLst>
          </p:cNvPr>
          <p:cNvSpPr/>
          <p:nvPr/>
        </p:nvSpPr>
        <p:spPr>
          <a:xfrm>
            <a:off x="9346087" y="3421111"/>
            <a:ext cx="170233" cy="619246"/>
          </a:xfrm>
          <a:prstGeom prst="downArrow">
            <a:avLst/>
          </a:prstGeom>
          <a:solidFill>
            <a:srgbClr val="FCC5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31BFCB3-2EBF-4526-AE06-A1712594B513}"/>
              </a:ext>
            </a:extLst>
          </p:cNvPr>
          <p:cNvPicPr>
            <a:picLocks noChangeAspect="1"/>
          </p:cNvPicPr>
          <p:nvPr/>
        </p:nvPicPr>
        <p:blipFill>
          <a:blip r:embed="rId6"/>
          <a:stretch>
            <a:fillRect/>
          </a:stretch>
        </p:blipFill>
        <p:spPr>
          <a:xfrm>
            <a:off x="8330035" y="2477164"/>
            <a:ext cx="2032104" cy="920797"/>
          </a:xfrm>
          <a:prstGeom prst="rect">
            <a:avLst/>
          </a:prstGeom>
        </p:spPr>
      </p:pic>
      <p:sp>
        <p:nvSpPr>
          <p:cNvPr id="3" name="Slide Number Placeholder 2">
            <a:extLst>
              <a:ext uri="{FF2B5EF4-FFF2-40B4-BE49-F238E27FC236}">
                <a16:creationId xmlns:a16="http://schemas.microsoft.com/office/drawing/2014/main" id="{40C6D355-6856-4754-AD33-ADE8CFC6326F}"/>
              </a:ext>
            </a:extLst>
          </p:cNvPr>
          <p:cNvSpPr>
            <a:spLocks noGrp="1"/>
          </p:cNvSpPr>
          <p:nvPr>
            <p:ph type="sldNum" sz="quarter" idx="12"/>
          </p:nvPr>
        </p:nvSpPr>
        <p:spPr/>
        <p:txBody>
          <a:bodyPr/>
          <a:lstStyle/>
          <a:p>
            <a:fld id="{74AC7507-F719-4A52-BAA4-F06DC76467C8}" type="slidenum">
              <a:rPr lang="en-US" smtClean="0"/>
              <a:t>33</a:t>
            </a:fld>
            <a:endParaRPr lang="en-US"/>
          </a:p>
        </p:txBody>
      </p:sp>
    </p:spTree>
    <p:extLst>
      <p:ext uri="{BB962C8B-B14F-4D97-AF65-F5344CB8AC3E}">
        <p14:creationId xmlns:p14="http://schemas.microsoft.com/office/powerpoint/2010/main" val="6157094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FA327-5609-E843-7880-0025FB77E661}"/>
              </a:ext>
            </a:extLst>
          </p:cNvPr>
          <p:cNvSpPr>
            <a:spLocks noGrp="1"/>
          </p:cNvSpPr>
          <p:nvPr>
            <p:ph type="title"/>
          </p:nvPr>
        </p:nvSpPr>
        <p:spPr/>
        <p:txBody>
          <a:bodyPr/>
          <a:lstStyle/>
          <a:p>
            <a:pPr algn="ctr"/>
            <a:r>
              <a:rPr lang="en-US" sz="5000" b="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Kết quả đề án - Hiệu quả đạt được</a:t>
            </a:r>
          </a:p>
        </p:txBody>
      </p:sp>
      <p:graphicFrame>
        <p:nvGraphicFramePr>
          <p:cNvPr id="4" name="Chart 3">
            <a:extLst>
              <a:ext uri="{FF2B5EF4-FFF2-40B4-BE49-F238E27FC236}">
                <a16:creationId xmlns:a16="http://schemas.microsoft.com/office/drawing/2014/main" id="{03E14BA6-2D0D-7D52-953D-38B23031CC6D}"/>
              </a:ext>
            </a:extLst>
          </p:cNvPr>
          <p:cNvGraphicFramePr>
            <a:graphicFrameLocks/>
          </p:cNvGraphicFramePr>
          <p:nvPr>
            <p:extLst>
              <p:ext uri="{D42A27DB-BD31-4B8C-83A1-F6EECF244321}">
                <p14:modId xmlns:p14="http://schemas.microsoft.com/office/powerpoint/2010/main" val="3764418599"/>
              </p:ext>
            </p:extLst>
          </p:nvPr>
        </p:nvGraphicFramePr>
        <p:xfrm>
          <a:off x="357461" y="2244991"/>
          <a:ext cx="5366933" cy="38619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a:extLst>
              <a:ext uri="{FF2B5EF4-FFF2-40B4-BE49-F238E27FC236}">
                <a16:creationId xmlns:a16="http://schemas.microsoft.com/office/drawing/2014/main" id="{833DDAC2-5568-53AF-88B1-1110DE848E82}"/>
              </a:ext>
            </a:extLst>
          </p:cNvPr>
          <p:cNvGraphicFramePr>
            <a:graphicFrameLocks/>
          </p:cNvGraphicFramePr>
          <p:nvPr>
            <p:extLst>
              <p:ext uri="{D42A27DB-BD31-4B8C-83A1-F6EECF244321}">
                <p14:modId xmlns:p14="http://schemas.microsoft.com/office/powerpoint/2010/main" val="4285080109"/>
              </p:ext>
            </p:extLst>
          </p:nvPr>
        </p:nvGraphicFramePr>
        <p:xfrm>
          <a:off x="6157502" y="2244991"/>
          <a:ext cx="5639458" cy="38619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763115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7">
            <a:extLst>
              <a:ext uri="{FF2B5EF4-FFF2-40B4-BE49-F238E27FC236}">
                <a16:creationId xmlns:a16="http://schemas.microsoft.com/office/drawing/2014/main" id="{C1CB53CF-9225-D939-A2BE-05F4F34F07FF}"/>
              </a:ext>
            </a:extLst>
          </p:cNvPr>
          <p:cNvPicPr>
            <a:picLocks noChangeAspect="1"/>
          </p:cNvPicPr>
          <p:nvPr/>
        </p:nvPicPr>
        <p:blipFill>
          <a:blip r:embed="rId2"/>
          <a:stretch>
            <a:fillRect/>
          </a:stretch>
        </p:blipFill>
        <p:spPr>
          <a:xfrm>
            <a:off x="689782" y="485727"/>
            <a:ext cx="5228768" cy="5315855"/>
          </a:xfrm>
          <a:prstGeom prst="rect">
            <a:avLst/>
          </a:prstGeom>
        </p:spPr>
      </p:pic>
      <p:pic>
        <p:nvPicPr>
          <p:cNvPr id="5" name="Picture 4">
            <a:extLst>
              <a:ext uri="{FF2B5EF4-FFF2-40B4-BE49-F238E27FC236}">
                <a16:creationId xmlns:a16="http://schemas.microsoft.com/office/drawing/2014/main" id="{AE2C9A3F-E03A-2418-EA82-6ECA4C52D34B}"/>
              </a:ext>
            </a:extLst>
          </p:cNvPr>
          <p:cNvPicPr>
            <a:picLocks noChangeAspect="1"/>
          </p:cNvPicPr>
          <p:nvPr/>
        </p:nvPicPr>
        <p:blipFill rotWithShape="1">
          <a:blip r:embed="rId3"/>
          <a:srcRect b="829"/>
          <a:stretch/>
        </p:blipFill>
        <p:spPr>
          <a:xfrm>
            <a:off x="5925600" y="485726"/>
            <a:ext cx="5723381" cy="5315855"/>
          </a:xfrm>
          <a:prstGeom prst="rect">
            <a:avLst/>
          </a:prstGeom>
        </p:spPr>
      </p:pic>
    </p:spTree>
    <p:extLst>
      <p:ext uri="{BB962C8B-B14F-4D97-AF65-F5344CB8AC3E}">
        <p14:creationId xmlns:p14="http://schemas.microsoft.com/office/powerpoint/2010/main" val="16540460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610C6-D239-F646-A8FA-94558F8E90FE}"/>
              </a:ext>
            </a:extLst>
          </p:cNvPr>
          <p:cNvSpPr>
            <a:spLocks noGrp="1"/>
          </p:cNvSpPr>
          <p:nvPr>
            <p:ph type="title"/>
          </p:nvPr>
        </p:nvSpPr>
        <p:spPr>
          <a:xfrm>
            <a:off x="850726" y="2103437"/>
            <a:ext cx="10886162" cy="1325563"/>
          </a:xfrm>
        </p:spPr>
        <p:txBody>
          <a:bodyPr/>
          <a:lstStyle/>
          <a:p>
            <a:r>
              <a:rPr lang="en-US" altLang="en-US" b="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III. Thuận lợi - Thách thức - Bài học kinh nghiệm</a:t>
            </a:r>
            <a:endParaRPr lang="en-US" b="1">
              <a:solidFill>
                <a:srgbClr val="0070C0"/>
              </a:solidFill>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9185209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5000" b="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Thuận lợi</a:t>
            </a:r>
            <a:endParaRPr lang="en-US" sz="5000" b="1"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 name="Content Placeholder 2"/>
          <p:cNvSpPr>
            <a:spLocks noGrp="1"/>
          </p:cNvSpPr>
          <p:nvPr>
            <p:ph idx="1"/>
          </p:nvPr>
        </p:nvSpPr>
        <p:spPr>
          <a:xfrm>
            <a:off x="838200" y="1825625"/>
            <a:ext cx="10515600" cy="4548671"/>
          </a:xfrm>
        </p:spPr>
        <p:txBody>
          <a:bodyPr/>
          <a:lstStyle/>
          <a:p>
            <a:pPr marL="800100" lvl="1" indent="-342900">
              <a:buFontTx/>
              <a:buChar char="•"/>
              <a:defRPr/>
            </a:pPr>
            <a:r>
              <a:rPr lang="en-US" altLang="en-US" sz="2800">
                <a:solidFill>
                  <a:srgbClr val="0C4CA3"/>
                </a:solidFill>
                <a:latin typeface="Calibri Light" panose="020F0302020204030204" pitchFamily="34" charset="0"/>
                <a:ea typeface="Calibri Light" panose="020F0302020204030204" pitchFamily="34" charset="0"/>
                <a:cs typeface="Calibri Light" panose="020F0302020204030204" pitchFamily="34" charset="0"/>
              </a:rPr>
              <a:t>Nhận </a:t>
            </a:r>
            <a:r>
              <a:rPr lang="en-US" altLang="en-US" sz="2800" dirty="0" err="1">
                <a:solidFill>
                  <a:srgbClr val="0C4CA3"/>
                </a:solidFill>
                <a:latin typeface="Calibri Light" panose="020F0302020204030204" pitchFamily="34" charset="0"/>
                <a:ea typeface="Calibri Light" panose="020F0302020204030204" pitchFamily="34" charset="0"/>
                <a:cs typeface="Calibri Light" panose="020F0302020204030204" pitchFamily="34" charset="0"/>
              </a:rPr>
              <a:t>được</a:t>
            </a:r>
            <a:r>
              <a:rPr lang="en-US" altLang="en-US" sz="2800" dirty="0">
                <a:solidFill>
                  <a:srgbClr val="0C4CA3"/>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sz="2800" dirty="0" err="1">
                <a:solidFill>
                  <a:srgbClr val="0C4CA3"/>
                </a:solidFill>
                <a:latin typeface="Calibri Light" panose="020F0302020204030204" pitchFamily="34" charset="0"/>
                <a:ea typeface="Calibri Light" panose="020F0302020204030204" pitchFamily="34" charset="0"/>
                <a:cs typeface="Calibri Light" panose="020F0302020204030204" pitchFamily="34" charset="0"/>
              </a:rPr>
              <a:t>sự</a:t>
            </a:r>
            <a:r>
              <a:rPr lang="en-US" altLang="en-US" sz="2800" dirty="0">
                <a:solidFill>
                  <a:srgbClr val="0C4CA3"/>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sz="2800" dirty="0" err="1">
                <a:solidFill>
                  <a:srgbClr val="0C4CA3"/>
                </a:solidFill>
                <a:latin typeface="Calibri Light" panose="020F0302020204030204" pitchFamily="34" charset="0"/>
                <a:ea typeface="Calibri Light" panose="020F0302020204030204" pitchFamily="34" charset="0"/>
                <a:cs typeface="Calibri Light" panose="020F0302020204030204" pitchFamily="34" charset="0"/>
              </a:rPr>
              <a:t>hỗ</a:t>
            </a:r>
            <a:r>
              <a:rPr lang="en-US" altLang="en-US" sz="2800" dirty="0">
                <a:solidFill>
                  <a:srgbClr val="0C4CA3"/>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sz="2800" dirty="0" err="1">
                <a:solidFill>
                  <a:srgbClr val="0C4CA3"/>
                </a:solidFill>
                <a:latin typeface="Calibri Light" panose="020F0302020204030204" pitchFamily="34" charset="0"/>
                <a:ea typeface="Calibri Light" panose="020F0302020204030204" pitchFamily="34" charset="0"/>
                <a:cs typeface="Calibri Light" panose="020F0302020204030204" pitchFamily="34" charset="0"/>
              </a:rPr>
              <a:t>trợ</a:t>
            </a:r>
            <a:r>
              <a:rPr lang="en-US" altLang="en-US" sz="2800" dirty="0">
                <a:solidFill>
                  <a:srgbClr val="0C4CA3"/>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sz="2800" dirty="0" err="1">
                <a:solidFill>
                  <a:srgbClr val="0C4CA3"/>
                </a:solidFill>
                <a:latin typeface="Calibri Light" panose="020F0302020204030204" pitchFamily="34" charset="0"/>
                <a:ea typeface="Calibri Light" panose="020F0302020204030204" pitchFamily="34" charset="0"/>
                <a:cs typeface="Calibri Light" panose="020F0302020204030204" pitchFamily="34" charset="0"/>
              </a:rPr>
              <a:t>tích</a:t>
            </a:r>
            <a:r>
              <a:rPr lang="en-US" altLang="en-US" sz="2800" dirty="0">
                <a:solidFill>
                  <a:srgbClr val="0C4CA3"/>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sz="2800" dirty="0" err="1">
                <a:solidFill>
                  <a:srgbClr val="0C4CA3"/>
                </a:solidFill>
                <a:latin typeface="Calibri Light" panose="020F0302020204030204" pitchFamily="34" charset="0"/>
                <a:ea typeface="Calibri Light" panose="020F0302020204030204" pitchFamily="34" charset="0"/>
                <a:cs typeface="Calibri Light" panose="020F0302020204030204" pitchFamily="34" charset="0"/>
              </a:rPr>
              <a:t>cực</a:t>
            </a:r>
            <a:r>
              <a:rPr lang="en-US" altLang="en-US" sz="2800" dirty="0">
                <a:solidFill>
                  <a:srgbClr val="0C4CA3"/>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sz="2800" dirty="0" err="1">
                <a:solidFill>
                  <a:srgbClr val="0C4CA3"/>
                </a:solidFill>
                <a:latin typeface="Calibri Light" panose="020F0302020204030204" pitchFamily="34" charset="0"/>
                <a:ea typeface="Calibri Light" panose="020F0302020204030204" pitchFamily="34" charset="0"/>
                <a:cs typeface="Calibri Light" panose="020F0302020204030204" pitchFamily="34" charset="0"/>
              </a:rPr>
              <a:t>từ</a:t>
            </a:r>
            <a:r>
              <a:rPr lang="en-US" altLang="en-US" sz="2800" dirty="0">
                <a:solidFill>
                  <a:srgbClr val="0C4CA3"/>
                </a:solidFill>
                <a:latin typeface="Calibri Light" panose="020F0302020204030204" pitchFamily="34" charset="0"/>
                <a:ea typeface="Calibri Light" panose="020F0302020204030204" pitchFamily="34" charset="0"/>
                <a:cs typeface="Calibri Light" panose="020F0302020204030204" pitchFamily="34" charset="0"/>
              </a:rPr>
              <a:t>:</a:t>
            </a:r>
          </a:p>
          <a:p>
            <a:pPr marL="1200150" lvl="2" indent="-342900" algn="just">
              <a:buClr>
                <a:srgbClr val="FFC000"/>
              </a:buClr>
              <a:buFont typeface="Arial" panose="020B0604020202020204" pitchFamily="34" charset="0"/>
              <a:buChar char="−"/>
              <a:defRPr/>
            </a:pPr>
            <a:r>
              <a:rPr lang="en-US" altLang="en-US" sz="2800" dirty="0">
                <a:latin typeface="Calibri Light" panose="020F0302020204030204" pitchFamily="34" charset="0"/>
                <a:ea typeface="Calibri Light" panose="020F0302020204030204" pitchFamily="34" charset="0"/>
                <a:cs typeface="Calibri Light" panose="020F0302020204030204" pitchFamily="34" charset="0"/>
              </a:rPr>
              <a:t>BYT - CQLKCB</a:t>
            </a:r>
          </a:p>
          <a:p>
            <a:pPr marL="1200150" lvl="2" indent="-342900" algn="just">
              <a:buClr>
                <a:srgbClr val="FFC000"/>
              </a:buClr>
              <a:buFont typeface="Arial" panose="020B0604020202020204" pitchFamily="34" charset="0"/>
              <a:buChar char="−"/>
              <a:defRPr/>
            </a:pPr>
            <a:r>
              <a:rPr lang="en-US" altLang="en-US" sz="2800" dirty="0" err="1">
                <a:latin typeface="Calibri Light" panose="020F0302020204030204" pitchFamily="34" charset="0"/>
                <a:ea typeface="Calibri Light" panose="020F0302020204030204" pitchFamily="34" charset="0"/>
                <a:cs typeface="Calibri Light" panose="020F0302020204030204" pitchFamily="34" charset="0"/>
              </a:rPr>
              <a:t>Các</a:t>
            </a:r>
            <a:r>
              <a:rPr lang="en-US" altLang="en-US" sz="2800" dirty="0">
                <a:latin typeface="Calibri Light" panose="020F0302020204030204" pitchFamily="34" charset="0"/>
                <a:ea typeface="Calibri Light" panose="020F0302020204030204" pitchFamily="34" charset="0"/>
                <a:cs typeface="Calibri Light" panose="020F0302020204030204" pitchFamily="34" charset="0"/>
              </a:rPr>
              <a:t> </a:t>
            </a:r>
            <a:r>
              <a:rPr lang="en-US" altLang="en-US" sz="2800" dirty="0" err="1">
                <a:latin typeface="Calibri Light" panose="020F0302020204030204" pitchFamily="34" charset="0"/>
                <a:ea typeface="Calibri Light" panose="020F0302020204030204" pitchFamily="34" charset="0"/>
                <a:cs typeface="Calibri Light" panose="020F0302020204030204" pitchFamily="34" charset="0"/>
              </a:rPr>
              <a:t>tổ</a:t>
            </a:r>
            <a:r>
              <a:rPr lang="en-US" altLang="en-US" sz="2800" dirty="0">
                <a:latin typeface="Calibri Light" panose="020F0302020204030204" pitchFamily="34" charset="0"/>
                <a:ea typeface="Calibri Light" panose="020F0302020204030204" pitchFamily="34" charset="0"/>
                <a:cs typeface="Calibri Light" panose="020F0302020204030204" pitchFamily="34" charset="0"/>
              </a:rPr>
              <a:t> </a:t>
            </a:r>
            <a:r>
              <a:rPr lang="en-US" altLang="en-US" sz="2800" dirty="0" err="1">
                <a:latin typeface="Calibri Light" panose="020F0302020204030204" pitchFamily="34" charset="0"/>
                <a:ea typeface="Calibri Light" panose="020F0302020204030204" pitchFamily="34" charset="0"/>
                <a:cs typeface="Calibri Light" panose="020F0302020204030204" pitchFamily="34" charset="0"/>
              </a:rPr>
              <a:t>chức</a:t>
            </a:r>
            <a:r>
              <a:rPr lang="en-US" altLang="en-US" sz="2800" dirty="0">
                <a:latin typeface="Calibri Light" panose="020F0302020204030204" pitchFamily="34" charset="0"/>
                <a:ea typeface="Calibri Light" panose="020F0302020204030204" pitchFamily="34" charset="0"/>
                <a:cs typeface="Calibri Light" panose="020F0302020204030204" pitchFamily="34" charset="0"/>
              </a:rPr>
              <a:t> </a:t>
            </a:r>
            <a:r>
              <a:rPr lang="en-US" altLang="en-US" sz="2800" dirty="0" err="1">
                <a:latin typeface="Calibri Light" panose="020F0302020204030204" pitchFamily="34" charset="0"/>
                <a:ea typeface="Calibri Light" panose="020F0302020204030204" pitchFamily="34" charset="0"/>
                <a:cs typeface="Calibri Light" panose="020F0302020204030204" pitchFamily="34" charset="0"/>
              </a:rPr>
              <a:t>quốc</a:t>
            </a:r>
            <a:r>
              <a:rPr lang="en-US" altLang="en-US" sz="2800" dirty="0">
                <a:latin typeface="Calibri Light" panose="020F0302020204030204" pitchFamily="34" charset="0"/>
                <a:ea typeface="Calibri Light" panose="020F0302020204030204" pitchFamily="34" charset="0"/>
                <a:cs typeface="Calibri Light" panose="020F0302020204030204" pitchFamily="34" charset="0"/>
              </a:rPr>
              <a:t> </a:t>
            </a:r>
            <a:r>
              <a:rPr lang="en-US" altLang="en-US" sz="2800" dirty="0" err="1">
                <a:latin typeface="Calibri Light" panose="020F0302020204030204" pitchFamily="34" charset="0"/>
                <a:ea typeface="Calibri Light" panose="020F0302020204030204" pitchFamily="34" charset="0"/>
                <a:cs typeface="Calibri Light" panose="020F0302020204030204" pitchFamily="34" charset="0"/>
              </a:rPr>
              <a:t>tế</a:t>
            </a:r>
            <a:r>
              <a:rPr lang="en-US" altLang="en-US" sz="2800" dirty="0">
                <a:latin typeface="Calibri Light" panose="020F0302020204030204" pitchFamily="34" charset="0"/>
                <a:ea typeface="Calibri Light" panose="020F0302020204030204" pitchFamily="34" charset="0"/>
                <a:cs typeface="Calibri Light" panose="020F0302020204030204" pitchFamily="34" charset="0"/>
              </a:rPr>
              <a:t>: WHO, CDC, PATH</a:t>
            </a:r>
          </a:p>
          <a:p>
            <a:pPr marL="1200150" lvl="2" indent="-342900" algn="just">
              <a:buClr>
                <a:srgbClr val="FFC000"/>
              </a:buClr>
              <a:buFont typeface="Arial" panose="020B0604020202020204" pitchFamily="34" charset="0"/>
              <a:buChar char="−"/>
              <a:defRPr/>
            </a:pPr>
            <a:r>
              <a:rPr lang="en-US" altLang="en-US" sz="2800" dirty="0">
                <a:latin typeface="Calibri Light" panose="020F0302020204030204" pitchFamily="34" charset="0"/>
                <a:ea typeface="Calibri Light" panose="020F0302020204030204" pitchFamily="34" charset="0"/>
                <a:cs typeface="Calibri Light" panose="020F0302020204030204" pitchFamily="34" charset="0"/>
              </a:rPr>
              <a:t>Ban </a:t>
            </a:r>
            <a:r>
              <a:rPr lang="en-US" altLang="en-US" sz="2800" dirty="0" err="1">
                <a:latin typeface="Calibri Light" panose="020F0302020204030204" pitchFamily="34" charset="0"/>
                <a:ea typeface="Calibri Light" panose="020F0302020204030204" pitchFamily="34" charset="0"/>
                <a:cs typeface="Calibri Light" panose="020F0302020204030204" pitchFamily="34" charset="0"/>
              </a:rPr>
              <a:t>Giám</a:t>
            </a:r>
            <a:r>
              <a:rPr lang="en-US" altLang="en-US" sz="2800" dirty="0">
                <a:latin typeface="Calibri Light" panose="020F0302020204030204" pitchFamily="34" charset="0"/>
                <a:ea typeface="Calibri Light" panose="020F0302020204030204" pitchFamily="34" charset="0"/>
                <a:cs typeface="Calibri Light" panose="020F0302020204030204" pitchFamily="34" charset="0"/>
              </a:rPr>
              <a:t> </a:t>
            </a:r>
            <a:r>
              <a:rPr lang="en-US" altLang="en-US" sz="2800" err="1">
                <a:latin typeface="Calibri Light" panose="020F0302020204030204" pitchFamily="34" charset="0"/>
                <a:ea typeface="Calibri Light" panose="020F0302020204030204" pitchFamily="34" charset="0"/>
                <a:cs typeface="Calibri Light" panose="020F0302020204030204" pitchFamily="34" charset="0"/>
              </a:rPr>
              <a:t>đốc</a:t>
            </a:r>
            <a:r>
              <a:rPr lang="en-US" altLang="en-US" sz="2800">
                <a:latin typeface="Calibri Light" panose="020F0302020204030204" pitchFamily="34" charset="0"/>
                <a:ea typeface="Calibri Light" panose="020F0302020204030204" pitchFamily="34" charset="0"/>
                <a:cs typeface="Calibri Light" panose="020F0302020204030204" pitchFamily="34" charset="0"/>
              </a:rPr>
              <a:t> </a:t>
            </a:r>
            <a:endParaRPr lang="en-US" altLang="en-US" dirty="0">
              <a:latin typeface="Calibri Light" panose="020F0302020204030204" pitchFamily="34" charset="0"/>
              <a:ea typeface="Calibri Light" panose="020F0302020204030204" pitchFamily="34" charset="0"/>
              <a:cs typeface="Calibri Light" panose="020F0302020204030204" pitchFamily="34" charset="0"/>
            </a:endParaRPr>
          </a:p>
          <a:p>
            <a:pPr marL="800100" lvl="1" indent="-342900">
              <a:buFontTx/>
              <a:buChar char="•"/>
              <a:defRPr/>
            </a:pPr>
            <a:r>
              <a:rPr lang="en-US" altLang="en-US" sz="2800" dirty="0" err="1">
                <a:solidFill>
                  <a:srgbClr val="0C4CA3"/>
                </a:solidFill>
                <a:latin typeface="Calibri Light" panose="020F0302020204030204" pitchFamily="34" charset="0"/>
                <a:ea typeface="Calibri Light" panose="020F0302020204030204" pitchFamily="34" charset="0"/>
                <a:cs typeface="Calibri Light" panose="020F0302020204030204" pitchFamily="34" charset="0"/>
              </a:rPr>
              <a:t>Phối</a:t>
            </a:r>
            <a:r>
              <a:rPr lang="en-US" altLang="en-US" sz="2800" dirty="0">
                <a:solidFill>
                  <a:srgbClr val="0C4CA3"/>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sz="2800" dirty="0" err="1">
                <a:solidFill>
                  <a:srgbClr val="0C4CA3"/>
                </a:solidFill>
                <a:latin typeface="Calibri Light" panose="020F0302020204030204" pitchFamily="34" charset="0"/>
                <a:ea typeface="Calibri Light" panose="020F0302020204030204" pitchFamily="34" charset="0"/>
                <a:cs typeface="Calibri Light" panose="020F0302020204030204" pitchFamily="34" charset="0"/>
              </a:rPr>
              <a:t>hợp</a:t>
            </a:r>
            <a:r>
              <a:rPr lang="en-US" altLang="en-US" sz="2800" dirty="0">
                <a:solidFill>
                  <a:srgbClr val="0C4CA3"/>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sz="2800" dirty="0" err="1">
                <a:solidFill>
                  <a:srgbClr val="0C4CA3"/>
                </a:solidFill>
                <a:latin typeface="Calibri Light" panose="020F0302020204030204" pitchFamily="34" charset="0"/>
                <a:ea typeface="Calibri Light" panose="020F0302020204030204" pitchFamily="34" charset="0"/>
                <a:cs typeface="Calibri Light" panose="020F0302020204030204" pitchFamily="34" charset="0"/>
              </a:rPr>
              <a:t>chặt</a:t>
            </a:r>
            <a:r>
              <a:rPr lang="en-US" altLang="en-US" sz="2800" dirty="0">
                <a:solidFill>
                  <a:srgbClr val="0C4CA3"/>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sz="2800" dirty="0" err="1">
                <a:solidFill>
                  <a:srgbClr val="0C4CA3"/>
                </a:solidFill>
                <a:latin typeface="Calibri Light" panose="020F0302020204030204" pitchFamily="34" charset="0"/>
                <a:ea typeface="Calibri Light" panose="020F0302020204030204" pitchFamily="34" charset="0"/>
                <a:cs typeface="Calibri Light" panose="020F0302020204030204" pitchFamily="34" charset="0"/>
              </a:rPr>
              <a:t>chẽ</a:t>
            </a:r>
            <a:r>
              <a:rPr lang="en-US" altLang="en-US" sz="2800" dirty="0">
                <a:solidFill>
                  <a:srgbClr val="0C4CA3"/>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sz="2800" dirty="0" err="1">
                <a:solidFill>
                  <a:srgbClr val="0C4CA3"/>
                </a:solidFill>
                <a:latin typeface="Calibri Light" panose="020F0302020204030204" pitchFamily="34" charset="0"/>
                <a:ea typeface="Calibri Light" panose="020F0302020204030204" pitchFamily="34" charset="0"/>
                <a:cs typeface="Calibri Light" panose="020F0302020204030204" pitchFamily="34" charset="0"/>
              </a:rPr>
              <a:t>giữa</a:t>
            </a:r>
            <a:r>
              <a:rPr lang="en-US" altLang="en-US" sz="2800" dirty="0">
                <a:solidFill>
                  <a:srgbClr val="0C4CA3"/>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sz="2800" dirty="0" err="1">
                <a:solidFill>
                  <a:srgbClr val="0C4CA3"/>
                </a:solidFill>
                <a:latin typeface="Calibri Light" panose="020F0302020204030204" pitchFamily="34" charset="0"/>
                <a:ea typeface="Calibri Light" panose="020F0302020204030204" pitchFamily="34" charset="0"/>
                <a:cs typeface="Calibri Light" panose="020F0302020204030204" pitchFamily="34" charset="0"/>
              </a:rPr>
              <a:t>các</a:t>
            </a:r>
            <a:r>
              <a:rPr lang="en-US" altLang="en-US" sz="2800" dirty="0">
                <a:solidFill>
                  <a:srgbClr val="0C4CA3"/>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sz="2800" dirty="0" err="1">
                <a:solidFill>
                  <a:srgbClr val="0C4CA3"/>
                </a:solidFill>
                <a:latin typeface="Calibri Light" panose="020F0302020204030204" pitchFamily="34" charset="0"/>
                <a:ea typeface="Calibri Light" panose="020F0302020204030204" pitchFamily="34" charset="0"/>
                <a:cs typeface="Calibri Light" panose="020F0302020204030204" pitchFamily="34" charset="0"/>
              </a:rPr>
              <a:t>Khoa</a:t>
            </a:r>
            <a:r>
              <a:rPr lang="en-US" altLang="en-US" sz="2800" dirty="0">
                <a:solidFill>
                  <a:srgbClr val="0C4CA3"/>
                </a:solidFill>
                <a:latin typeface="Calibri Light" panose="020F0302020204030204" pitchFamily="34" charset="0"/>
                <a:ea typeface="Calibri Light" panose="020F0302020204030204" pitchFamily="34" charset="0"/>
                <a:cs typeface="Calibri Light" panose="020F0302020204030204" pitchFamily="34" charset="0"/>
              </a:rPr>
              <a:t>/</a:t>
            </a:r>
            <a:r>
              <a:rPr lang="en-US" altLang="en-US" sz="2800" dirty="0" err="1">
                <a:solidFill>
                  <a:srgbClr val="0C4CA3"/>
                </a:solidFill>
                <a:latin typeface="Calibri Light" panose="020F0302020204030204" pitchFamily="34" charset="0"/>
                <a:ea typeface="Calibri Light" panose="020F0302020204030204" pitchFamily="34" charset="0"/>
                <a:cs typeface="Calibri Light" panose="020F0302020204030204" pitchFamily="34" charset="0"/>
              </a:rPr>
              <a:t>Phòng</a:t>
            </a:r>
            <a:r>
              <a:rPr lang="en-US" altLang="en-US" sz="2800" dirty="0">
                <a:solidFill>
                  <a:srgbClr val="0C4CA3"/>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sz="2800" dirty="0" err="1">
                <a:solidFill>
                  <a:srgbClr val="0C4CA3"/>
                </a:solidFill>
                <a:latin typeface="Calibri Light" panose="020F0302020204030204" pitchFamily="34" charset="0"/>
                <a:ea typeface="Calibri Light" panose="020F0302020204030204" pitchFamily="34" charset="0"/>
                <a:cs typeface="Calibri Light" panose="020F0302020204030204" pitchFamily="34" charset="0"/>
              </a:rPr>
              <a:t>Khoa</a:t>
            </a:r>
            <a:r>
              <a:rPr lang="en-US" altLang="en-US" sz="2800" dirty="0">
                <a:solidFill>
                  <a:srgbClr val="0C4CA3"/>
                </a:solidFill>
                <a:latin typeface="Calibri Light" panose="020F0302020204030204" pitchFamily="34" charset="0"/>
                <a:ea typeface="Calibri Light" panose="020F0302020204030204" pitchFamily="34" charset="0"/>
                <a:cs typeface="Calibri Light" panose="020F0302020204030204" pitchFamily="34" charset="0"/>
              </a:rPr>
              <a:t> VS</a:t>
            </a:r>
            <a:r>
              <a:rPr lang="en-US" altLang="en-US" sz="2800">
                <a:solidFill>
                  <a:srgbClr val="0C4CA3"/>
                </a:solidFill>
                <a:latin typeface="Calibri Light" panose="020F0302020204030204" pitchFamily="34" charset="0"/>
                <a:ea typeface="Calibri Light" panose="020F0302020204030204" pitchFamily="34" charset="0"/>
                <a:cs typeface="Calibri Light" panose="020F0302020204030204" pitchFamily="34" charset="0"/>
              </a:rPr>
              <a:t>, HSTC </a:t>
            </a:r>
            <a:r>
              <a:rPr lang="en-US" altLang="en-US" sz="2800" dirty="0" err="1">
                <a:solidFill>
                  <a:srgbClr val="0C4CA3"/>
                </a:solidFill>
                <a:latin typeface="Calibri Light" panose="020F0302020204030204" pitchFamily="34" charset="0"/>
                <a:ea typeface="Calibri Light" panose="020F0302020204030204" pitchFamily="34" charset="0"/>
                <a:cs typeface="Calibri Light" panose="020F0302020204030204" pitchFamily="34" charset="0"/>
              </a:rPr>
              <a:t>và</a:t>
            </a:r>
            <a:r>
              <a:rPr lang="en-US" altLang="en-US" sz="2800" dirty="0">
                <a:solidFill>
                  <a:srgbClr val="0C4CA3"/>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sz="2800">
                <a:solidFill>
                  <a:srgbClr val="0C4CA3"/>
                </a:solidFill>
                <a:latin typeface="Calibri Light" panose="020F0302020204030204" pitchFamily="34" charset="0"/>
                <a:ea typeface="Calibri Light" panose="020F0302020204030204" pitchFamily="34" charset="0"/>
                <a:cs typeface="Calibri Light" panose="020F0302020204030204" pitchFamily="34" charset="0"/>
              </a:rPr>
              <a:t>KSNK…)</a:t>
            </a:r>
            <a:endParaRPr lang="en-US" altLang="en-US" sz="2800" dirty="0">
              <a:solidFill>
                <a:srgbClr val="0C4CA3"/>
              </a:solidFill>
              <a:latin typeface="Calibri Light" panose="020F0302020204030204" pitchFamily="34" charset="0"/>
              <a:ea typeface="Calibri Light" panose="020F0302020204030204" pitchFamily="34" charset="0"/>
              <a:cs typeface="Calibri Light" panose="020F0302020204030204" pitchFamily="34" charset="0"/>
            </a:endParaRPr>
          </a:p>
          <a:p>
            <a:pPr marL="800100" lvl="1" indent="-342900">
              <a:buFontTx/>
              <a:buChar char="•"/>
              <a:defRPr/>
            </a:pPr>
            <a:r>
              <a:rPr lang="en-US" altLang="en-US" sz="2800" dirty="0" err="1">
                <a:solidFill>
                  <a:srgbClr val="0C4CA3"/>
                </a:solidFill>
                <a:latin typeface="Calibri Light" panose="020F0302020204030204" pitchFamily="34" charset="0"/>
                <a:ea typeface="Calibri Light" panose="020F0302020204030204" pitchFamily="34" charset="0"/>
                <a:cs typeface="Calibri Light" panose="020F0302020204030204" pitchFamily="34" charset="0"/>
              </a:rPr>
              <a:t>Chuyên</a:t>
            </a:r>
            <a:r>
              <a:rPr lang="en-US" altLang="en-US" sz="2800" dirty="0">
                <a:solidFill>
                  <a:srgbClr val="0C4CA3"/>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sz="2800" dirty="0" err="1">
                <a:solidFill>
                  <a:srgbClr val="0C4CA3"/>
                </a:solidFill>
                <a:latin typeface="Calibri Light" panose="020F0302020204030204" pitchFamily="34" charset="0"/>
                <a:ea typeface="Calibri Light" panose="020F0302020204030204" pitchFamily="34" charset="0"/>
                <a:cs typeface="Calibri Light" panose="020F0302020204030204" pitchFamily="34" charset="0"/>
              </a:rPr>
              <a:t>viên</a:t>
            </a:r>
            <a:r>
              <a:rPr lang="en-US" altLang="en-US" sz="2800" dirty="0">
                <a:solidFill>
                  <a:srgbClr val="0C4CA3"/>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sz="2800" dirty="0" err="1">
                <a:solidFill>
                  <a:srgbClr val="0C4CA3"/>
                </a:solidFill>
                <a:latin typeface="Calibri Light" panose="020F0302020204030204" pitchFamily="34" charset="0"/>
                <a:ea typeface="Calibri Light" panose="020F0302020204030204" pitchFamily="34" charset="0"/>
                <a:cs typeface="Calibri Light" panose="020F0302020204030204" pitchFamily="34" charset="0"/>
              </a:rPr>
              <a:t>giám</a:t>
            </a:r>
            <a:r>
              <a:rPr lang="en-US" altLang="en-US" sz="2800" dirty="0">
                <a:solidFill>
                  <a:srgbClr val="0C4CA3"/>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sz="2800" dirty="0" err="1">
                <a:solidFill>
                  <a:srgbClr val="0C4CA3"/>
                </a:solidFill>
                <a:latin typeface="Calibri Light" panose="020F0302020204030204" pitchFamily="34" charset="0"/>
                <a:ea typeface="Calibri Light" panose="020F0302020204030204" pitchFamily="34" charset="0"/>
                <a:cs typeface="Calibri Light" panose="020F0302020204030204" pitchFamily="34" charset="0"/>
              </a:rPr>
              <a:t>sát</a:t>
            </a:r>
            <a:r>
              <a:rPr lang="en-US" altLang="en-US" sz="2800" dirty="0">
                <a:solidFill>
                  <a:srgbClr val="0C4CA3"/>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sz="2800" dirty="0" err="1">
                <a:solidFill>
                  <a:srgbClr val="0C4CA3"/>
                </a:solidFill>
                <a:latin typeface="Calibri Light" panose="020F0302020204030204" pitchFamily="34" charset="0"/>
                <a:ea typeface="Calibri Light" panose="020F0302020204030204" pitchFamily="34" charset="0"/>
                <a:cs typeface="Calibri Light" panose="020F0302020204030204" pitchFamily="34" charset="0"/>
              </a:rPr>
              <a:t>được</a:t>
            </a:r>
            <a:r>
              <a:rPr lang="en-US" altLang="en-US" sz="2800" dirty="0">
                <a:solidFill>
                  <a:srgbClr val="0C4CA3"/>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sz="2800" dirty="0" err="1">
                <a:solidFill>
                  <a:srgbClr val="0C4CA3"/>
                </a:solidFill>
                <a:latin typeface="Calibri Light" panose="020F0302020204030204" pitchFamily="34" charset="0"/>
                <a:ea typeface="Calibri Light" panose="020F0302020204030204" pitchFamily="34" charset="0"/>
                <a:cs typeface="Calibri Light" panose="020F0302020204030204" pitchFamily="34" charset="0"/>
              </a:rPr>
              <a:t>tập</a:t>
            </a:r>
            <a:r>
              <a:rPr lang="en-US" altLang="en-US" sz="2800" dirty="0">
                <a:solidFill>
                  <a:srgbClr val="0C4CA3"/>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sz="2800" dirty="0" err="1">
                <a:solidFill>
                  <a:srgbClr val="0C4CA3"/>
                </a:solidFill>
                <a:latin typeface="Calibri Light" panose="020F0302020204030204" pitchFamily="34" charset="0"/>
                <a:ea typeface="Calibri Light" panose="020F0302020204030204" pitchFamily="34" charset="0"/>
                <a:cs typeface="Calibri Light" panose="020F0302020204030204" pitchFamily="34" charset="0"/>
              </a:rPr>
              <a:t>huấn</a:t>
            </a:r>
            <a:r>
              <a:rPr lang="en-US" altLang="en-US" sz="2800" dirty="0">
                <a:solidFill>
                  <a:srgbClr val="0C4CA3"/>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sz="2800" dirty="0" err="1">
                <a:solidFill>
                  <a:srgbClr val="0C4CA3"/>
                </a:solidFill>
                <a:latin typeface="Calibri Light" panose="020F0302020204030204" pitchFamily="34" charset="0"/>
                <a:ea typeface="Calibri Light" panose="020F0302020204030204" pitchFamily="34" charset="0"/>
                <a:cs typeface="Calibri Light" panose="020F0302020204030204" pitchFamily="34" charset="0"/>
              </a:rPr>
              <a:t>chuyên</a:t>
            </a:r>
            <a:r>
              <a:rPr lang="en-US" altLang="en-US" sz="2800" dirty="0">
                <a:solidFill>
                  <a:srgbClr val="0C4CA3"/>
                </a:solidFill>
                <a:latin typeface="Calibri Light" panose="020F0302020204030204" pitchFamily="34" charset="0"/>
                <a:ea typeface="Calibri Light" panose="020F0302020204030204" pitchFamily="34" charset="0"/>
                <a:cs typeface="Calibri Light" panose="020F0302020204030204" pitchFamily="34" charset="0"/>
              </a:rPr>
              <a:t> </a:t>
            </a:r>
            <a:r>
              <a:rPr lang="en-US" altLang="en-US" sz="2800" dirty="0" err="1">
                <a:solidFill>
                  <a:srgbClr val="0C4CA3"/>
                </a:solidFill>
                <a:latin typeface="Calibri Light" panose="020F0302020204030204" pitchFamily="34" charset="0"/>
                <a:ea typeface="Calibri Light" panose="020F0302020204030204" pitchFamily="34" charset="0"/>
                <a:cs typeface="Calibri Light" panose="020F0302020204030204" pitchFamily="34" charset="0"/>
              </a:rPr>
              <a:t>sâu</a:t>
            </a:r>
            <a:endParaRPr lang="en-US" altLang="en-US" sz="2800" dirty="0">
              <a:solidFill>
                <a:srgbClr val="0C4CA3"/>
              </a:solidFill>
              <a:latin typeface="Calibri Light" panose="020F0302020204030204" pitchFamily="34" charset="0"/>
              <a:ea typeface="Calibri Light" panose="020F0302020204030204" pitchFamily="34" charset="0"/>
              <a:cs typeface="Calibri Light" panose="020F0302020204030204" pitchFamily="34" charset="0"/>
            </a:endParaRPr>
          </a:p>
          <a:p>
            <a:pPr marL="800100" lvl="1" indent="-342900">
              <a:buFontTx/>
              <a:buChar char="•"/>
              <a:defRPr/>
            </a:pPr>
            <a:endParaRPr lang="en-US" altLang="en-US" sz="1000" dirty="0">
              <a:solidFill>
                <a:srgbClr val="0C4CA3"/>
              </a:solidFill>
            </a:endParaRPr>
          </a:p>
          <a:p>
            <a:pPr marL="0" indent="0">
              <a:buNone/>
            </a:pPr>
            <a:endParaRPr lang="en-US" dirty="0"/>
          </a:p>
        </p:txBody>
      </p:sp>
    </p:spTree>
    <p:extLst>
      <p:ext uri="{BB962C8B-B14F-4D97-AF65-F5344CB8AC3E}">
        <p14:creationId xmlns:p14="http://schemas.microsoft.com/office/powerpoint/2010/main" val="273467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9809" y="664387"/>
            <a:ext cx="6572382" cy="404602"/>
          </a:xfrm>
        </p:spPr>
        <p:txBody>
          <a:bodyPr vert="horz" lIns="91440" tIns="45720" rIns="91440" bIns="45720" rtlCol="0" anchor="b">
            <a:noAutofit/>
          </a:bodyPr>
          <a:lstStyle/>
          <a:p>
            <a:pPr algn="ctr"/>
            <a:r>
              <a:rPr lang="en-US" sz="5000" b="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Thách thức</a:t>
            </a:r>
          </a:p>
        </p:txBody>
      </p:sp>
      <p:sp>
        <p:nvSpPr>
          <p:cNvPr id="8" name="Rectangle 1">
            <a:extLst>
              <a:ext uri="{FF2B5EF4-FFF2-40B4-BE49-F238E27FC236}">
                <a16:creationId xmlns:a16="http://schemas.microsoft.com/office/drawing/2014/main" id="{36EBF233-B133-6CE2-B776-AB12511BE26F}"/>
              </a:ext>
            </a:extLst>
          </p:cNvPr>
          <p:cNvSpPr>
            <a:spLocks noChangeArrowheads="1"/>
          </p:cNvSpPr>
          <p:nvPr/>
        </p:nvSpPr>
        <p:spPr bwMode="auto">
          <a:xfrm>
            <a:off x="838200" y="260826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 name="Table 2">
            <a:extLst>
              <a:ext uri="{FF2B5EF4-FFF2-40B4-BE49-F238E27FC236}">
                <a16:creationId xmlns:a16="http://schemas.microsoft.com/office/drawing/2014/main" id="{8A14B258-636E-D98B-41DF-AB9762B966DE}"/>
              </a:ext>
            </a:extLst>
          </p:cNvPr>
          <p:cNvGraphicFramePr>
            <a:graphicFrameLocks noGrp="1"/>
          </p:cNvGraphicFramePr>
          <p:nvPr>
            <p:extLst>
              <p:ext uri="{D42A27DB-BD31-4B8C-83A1-F6EECF244321}">
                <p14:modId xmlns:p14="http://schemas.microsoft.com/office/powerpoint/2010/main" val="4037125272"/>
              </p:ext>
            </p:extLst>
          </p:nvPr>
        </p:nvGraphicFramePr>
        <p:xfrm>
          <a:off x="461407" y="1447213"/>
          <a:ext cx="11363163" cy="4950248"/>
        </p:xfrm>
        <a:graphic>
          <a:graphicData uri="http://schemas.openxmlformats.org/drawingml/2006/table">
            <a:tbl>
              <a:tblPr firstRow="1" firstCol="1" bandRow="1">
                <a:tableStyleId>{D27102A9-8310-4765-A935-A1911B00CA55}</a:tableStyleId>
              </a:tblPr>
              <a:tblGrid>
                <a:gridCol w="5663820">
                  <a:extLst>
                    <a:ext uri="{9D8B030D-6E8A-4147-A177-3AD203B41FA5}">
                      <a16:colId xmlns:a16="http://schemas.microsoft.com/office/drawing/2014/main" val="1084761318"/>
                    </a:ext>
                  </a:extLst>
                </a:gridCol>
                <a:gridCol w="450937">
                  <a:extLst>
                    <a:ext uri="{9D8B030D-6E8A-4147-A177-3AD203B41FA5}">
                      <a16:colId xmlns:a16="http://schemas.microsoft.com/office/drawing/2014/main" val="3623563850"/>
                    </a:ext>
                  </a:extLst>
                </a:gridCol>
                <a:gridCol w="5248406">
                  <a:extLst>
                    <a:ext uri="{9D8B030D-6E8A-4147-A177-3AD203B41FA5}">
                      <a16:colId xmlns:a16="http://schemas.microsoft.com/office/drawing/2014/main" val="1190037167"/>
                    </a:ext>
                  </a:extLst>
                </a:gridCol>
              </a:tblGrid>
              <a:tr h="657160">
                <a:tc>
                  <a:txBody>
                    <a:bodyPr/>
                    <a:lstStyle/>
                    <a:p>
                      <a:pPr algn="ctr">
                        <a:lnSpc>
                          <a:spcPct val="107000"/>
                        </a:lnSpc>
                        <a:spcAft>
                          <a:spcPts val="800"/>
                        </a:spcAft>
                        <a:buNone/>
                      </a:pPr>
                      <a:r>
                        <a:rPr lang="en-US" sz="2000" b="1" kern="0" cap="none" spc="60">
                          <a:solidFill>
                            <a:schemeClr val="tx1"/>
                          </a:solidFill>
                          <a:effectLst/>
                          <a:latin typeface="Calibri Light" panose="020F0302020204030204" pitchFamily="34" charset="0"/>
                          <a:ea typeface="Calibri Light" panose="020F0302020204030204" pitchFamily="34" charset="0"/>
                          <a:cs typeface="Calibri Light" panose="020F0302020204030204" pitchFamily="34" charset="0"/>
                        </a:rPr>
                        <a:t>Thách thức hiện tại</a:t>
                      </a:r>
                      <a:endParaRPr lang="en-US" sz="2000" b="1" kern="100" cap="none" spc="60">
                        <a:solidFill>
                          <a:schemeClr val="tx1"/>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7406" marR="7406" marT="71101" marB="7406" anchor="ctr"/>
                </a:tc>
                <a:tc>
                  <a:txBody>
                    <a:bodyPr/>
                    <a:lstStyle/>
                    <a:p>
                      <a:pPr algn="ctr">
                        <a:lnSpc>
                          <a:spcPct val="107000"/>
                        </a:lnSpc>
                        <a:spcAft>
                          <a:spcPts val="800"/>
                        </a:spcAft>
                        <a:buNone/>
                      </a:pPr>
                      <a:endParaRPr lang="en-US" sz="2000" b="1" kern="100" cap="none" spc="60">
                        <a:solidFill>
                          <a:schemeClr val="tx1"/>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7406" marR="7406" marT="71101" marB="7406" anchor="ctr"/>
                </a:tc>
                <a:tc>
                  <a:txBody>
                    <a:bodyPr/>
                    <a:lstStyle/>
                    <a:p>
                      <a:pPr algn="ctr">
                        <a:lnSpc>
                          <a:spcPct val="107000"/>
                        </a:lnSpc>
                        <a:spcAft>
                          <a:spcPts val="800"/>
                        </a:spcAft>
                        <a:buNone/>
                      </a:pPr>
                      <a:r>
                        <a:rPr lang="en-US" sz="2000" b="1" kern="0" cap="none" spc="60">
                          <a:solidFill>
                            <a:schemeClr val="tx1"/>
                          </a:solidFill>
                          <a:effectLst/>
                          <a:latin typeface="Calibri Light" panose="020F0302020204030204" pitchFamily="34" charset="0"/>
                          <a:ea typeface="Calibri Light" panose="020F0302020204030204" pitchFamily="34" charset="0"/>
                          <a:cs typeface="Calibri Light" panose="020F0302020204030204" pitchFamily="34" charset="0"/>
                        </a:rPr>
                        <a:t>Giải pháp &amp; điều chỉnh</a:t>
                      </a:r>
                      <a:endParaRPr lang="en-US" sz="2000" b="1" kern="100" cap="none" spc="60">
                        <a:solidFill>
                          <a:schemeClr val="tx1"/>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7406" marR="7406" marT="71101" marB="7406" anchor="ctr"/>
                </a:tc>
                <a:extLst>
                  <a:ext uri="{0D108BD9-81ED-4DB2-BD59-A6C34878D82A}">
                    <a16:rowId xmlns:a16="http://schemas.microsoft.com/office/drawing/2014/main" val="3079337802"/>
                  </a:ext>
                </a:extLst>
              </a:tr>
              <a:tr h="1231209">
                <a:tc>
                  <a:txBody>
                    <a:bodyPr/>
                    <a:lstStyle/>
                    <a:p>
                      <a:pPr>
                        <a:lnSpc>
                          <a:spcPct val="107000"/>
                        </a:lnSpc>
                        <a:spcAft>
                          <a:spcPts val="800"/>
                        </a:spcAft>
                        <a:buNone/>
                      </a:pPr>
                      <a:r>
                        <a:rPr lang="en-US" sz="1800" b="1" kern="0" cap="none" spc="0">
                          <a:solidFill>
                            <a:schemeClr val="tx1"/>
                          </a:solidFill>
                          <a:effectLst/>
                          <a:latin typeface="Calibri Light" panose="020F0302020204030204" pitchFamily="34" charset="0"/>
                          <a:ea typeface="Calibri Light" panose="020F0302020204030204" pitchFamily="34" charset="0"/>
                          <a:cs typeface="Calibri Light" panose="020F0302020204030204" pitchFamily="34" charset="0"/>
                        </a:rPr>
                        <a:t>Thạch sàng lọc CRE nội địa chưa được kiểm định chất lượng</a:t>
                      </a:r>
                      <a:endParaRPr lang="en-US" sz="1800" b="1" kern="100" cap="none" spc="0">
                        <a:solidFill>
                          <a:schemeClr val="tx1"/>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7406" marR="7406" marT="71101" marB="7406" anchor="ctr"/>
                </a:tc>
                <a:tc>
                  <a:txBody>
                    <a:bodyPr/>
                    <a:lstStyle/>
                    <a:p>
                      <a:pPr>
                        <a:lnSpc>
                          <a:spcPct val="107000"/>
                        </a:lnSpc>
                        <a:spcAft>
                          <a:spcPts val="800"/>
                        </a:spcAft>
                        <a:buNone/>
                      </a:pPr>
                      <a:endParaRPr lang="en-US" sz="1800" b="1" kern="100" cap="none" spc="0">
                        <a:solidFill>
                          <a:schemeClr val="tx1"/>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7406" marR="7406" marT="71101" marB="7406" anchor="ctr"/>
                </a:tc>
                <a:tc>
                  <a:txBody>
                    <a:bodyPr/>
                    <a:lstStyle/>
                    <a:p>
                      <a:pPr>
                        <a:lnSpc>
                          <a:spcPct val="107000"/>
                        </a:lnSpc>
                        <a:spcAft>
                          <a:spcPts val="800"/>
                        </a:spcAft>
                        <a:buNone/>
                      </a:pPr>
                      <a:r>
                        <a:rPr lang="en-US" sz="1800" kern="0" cap="none" spc="0">
                          <a:solidFill>
                            <a:schemeClr val="tx1"/>
                          </a:solidFill>
                          <a:effectLst/>
                          <a:latin typeface="Calibri Light" panose="020F0302020204030204" pitchFamily="34" charset="0"/>
                          <a:ea typeface="Calibri Light" panose="020F0302020204030204" pitchFamily="34" charset="0"/>
                          <a:cs typeface="Calibri Light" panose="020F0302020204030204" pitchFamily="34" charset="0"/>
                        </a:rPr>
                        <a:t>Chuyển sang sử dụng thạch thương mại đã được kiểm định; tránh phụ thuộc nguồn cung nội địa chưa ổn định</a:t>
                      </a:r>
                      <a:endParaRPr lang="en-US" sz="1800" kern="100" cap="none" spc="0">
                        <a:solidFill>
                          <a:schemeClr val="tx1"/>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7406" marR="7406" marT="71101" marB="7406" anchor="ctr"/>
                </a:tc>
                <a:extLst>
                  <a:ext uri="{0D108BD9-81ED-4DB2-BD59-A6C34878D82A}">
                    <a16:rowId xmlns:a16="http://schemas.microsoft.com/office/drawing/2014/main" val="804496608"/>
                  </a:ext>
                </a:extLst>
              </a:tr>
              <a:tr h="849218">
                <a:tc>
                  <a:txBody>
                    <a:bodyPr/>
                    <a:lstStyle/>
                    <a:p>
                      <a:pPr>
                        <a:lnSpc>
                          <a:spcPct val="107000"/>
                        </a:lnSpc>
                        <a:spcAft>
                          <a:spcPts val="800"/>
                        </a:spcAft>
                        <a:buNone/>
                      </a:pPr>
                      <a:r>
                        <a:rPr lang="en-US" sz="1800" b="1" kern="0" cap="none" spc="0">
                          <a:solidFill>
                            <a:schemeClr val="tx1"/>
                          </a:solidFill>
                          <a:effectLst/>
                          <a:latin typeface="Calibri Light" panose="020F0302020204030204" pitchFamily="34" charset="0"/>
                          <a:ea typeface="Calibri Light" panose="020F0302020204030204" pitchFamily="34" charset="0"/>
                          <a:cs typeface="Calibri Light" panose="020F0302020204030204" pitchFamily="34" charset="0"/>
                        </a:rPr>
                        <a:t>HSTC quá tải số người bệnh cao hơn số giường cách ly</a:t>
                      </a:r>
                      <a:endParaRPr lang="en-US" sz="1800" b="1" kern="100" cap="none" spc="0">
                        <a:solidFill>
                          <a:schemeClr val="tx1"/>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7406" marR="7406" marT="71101" marB="7406" anchor="ctr"/>
                </a:tc>
                <a:tc>
                  <a:txBody>
                    <a:bodyPr/>
                    <a:lstStyle/>
                    <a:p>
                      <a:pPr>
                        <a:lnSpc>
                          <a:spcPct val="107000"/>
                        </a:lnSpc>
                        <a:spcAft>
                          <a:spcPts val="800"/>
                        </a:spcAft>
                        <a:buNone/>
                      </a:pPr>
                      <a:endParaRPr lang="en-US" sz="1800" b="1" kern="100" cap="none" spc="0">
                        <a:solidFill>
                          <a:schemeClr val="tx1"/>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7406" marR="7406" marT="71101" marB="7406" anchor="ctr"/>
                </a:tc>
                <a:tc>
                  <a:txBody>
                    <a:bodyPr/>
                    <a:lstStyle/>
                    <a:p>
                      <a:pPr>
                        <a:lnSpc>
                          <a:spcPct val="107000"/>
                        </a:lnSpc>
                        <a:spcAft>
                          <a:spcPts val="800"/>
                        </a:spcAft>
                        <a:buNone/>
                      </a:pPr>
                      <a:r>
                        <a:rPr lang="en-US" sz="1800" kern="0" cap="none" spc="0">
                          <a:solidFill>
                            <a:schemeClr val="tx1"/>
                          </a:solidFill>
                          <a:effectLst/>
                          <a:latin typeface="Calibri Light" panose="020F0302020204030204" pitchFamily="34" charset="0"/>
                          <a:ea typeface="Calibri Light" panose="020F0302020204030204" pitchFamily="34" charset="0"/>
                          <a:cs typeface="Calibri Light" panose="020F0302020204030204" pitchFamily="34" charset="0"/>
                        </a:rPr>
                        <a:t>Điều chỉnh mô hình cohort, áp dụng cách ly tại chỗ linh hoạt theo tình trạng thực tế</a:t>
                      </a:r>
                      <a:endParaRPr lang="en-US" sz="1800" kern="100" cap="none" spc="0">
                        <a:solidFill>
                          <a:schemeClr val="tx1"/>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7406" marR="7406" marT="71101" marB="7406" anchor="ctr"/>
                </a:tc>
                <a:extLst>
                  <a:ext uri="{0D108BD9-81ED-4DB2-BD59-A6C34878D82A}">
                    <a16:rowId xmlns:a16="http://schemas.microsoft.com/office/drawing/2014/main" val="3419042633"/>
                  </a:ext>
                </a:extLst>
              </a:tr>
              <a:tr h="849218">
                <a:tc>
                  <a:txBody>
                    <a:bodyPr/>
                    <a:lstStyle/>
                    <a:p>
                      <a:pPr>
                        <a:lnSpc>
                          <a:spcPct val="107000"/>
                        </a:lnSpc>
                        <a:spcAft>
                          <a:spcPts val="800"/>
                        </a:spcAft>
                        <a:buNone/>
                      </a:pPr>
                      <a:r>
                        <a:rPr lang="en-US" sz="1800" b="1" kern="0" cap="none" spc="0">
                          <a:solidFill>
                            <a:schemeClr val="tx1"/>
                          </a:solidFill>
                          <a:effectLst/>
                          <a:latin typeface="Calibri Light" panose="020F0302020204030204" pitchFamily="34" charset="0"/>
                          <a:ea typeface="Calibri Light" panose="020F0302020204030204" pitchFamily="34" charset="0"/>
                          <a:cs typeface="Calibri Light" panose="020F0302020204030204" pitchFamily="34" charset="0"/>
                        </a:rPr>
                        <a:t>Quy trình mua vật tư kéo dài (PTPHCN, rèm, vật tư VSMT...)</a:t>
                      </a:r>
                      <a:endParaRPr lang="en-US" sz="1800" b="1" kern="100" cap="none" spc="0">
                        <a:solidFill>
                          <a:schemeClr val="tx1"/>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7406" marR="7406" marT="71101" marB="7406" anchor="ctr"/>
                </a:tc>
                <a:tc>
                  <a:txBody>
                    <a:bodyPr/>
                    <a:lstStyle/>
                    <a:p>
                      <a:pPr>
                        <a:lnSpc>
                          <a:spcPct val="107000"/>
                        </a:lnSpc>
                        <a:spcAft>
                          <a:spcPts val="800"/>
                        </a:spcAft>
                        <a:buNone/>
                      </a:pPr>
                      <a:endParaRPr lang="en-US" sz="1800" b="1" kern="100" cap="none" spc="0">
                        <a:solidFill>
                          <a:schemeClr val="tx1"/>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7406" marR="7406" marT="71101" marB="7406" anchor="ctr"/>
                </a:tc>
                <a:tc>
                  <a:txBody>
                    <a:bodyPr/>
                    <a:lstStyle/>
                    <a:p>
                      <a:pPr>
                        <a:lnSpc>
                          <a:spcPct val="107000"/>
                        </a:lnSpc>
                        <a:spcAft>
                          <a:spcPts val="800"/>
                        </a:spcAft>
                        <a:buNone/>
                      </a:pPr>
                      <a:r>
                        <a:rPr lang="en-US" sz="1800" kern="0" cap="none" spc="0">
                          <a:solidFill>
                            <a:schemeClr val="tx1"/>
                          </a:solidFill>
                          <a:effectLst/>
                          <a:latin typeface="Calibri Light" panose="020F0302020204030204" pitchFamily="34" charset="0"/>
                          <a:ea typeface="Calibri Light" panose="020F0302020204030204" pitchFamily="34" charset="0"/>
                          <a:cs typeface="Calibri Light" panose="020F0302020204030204" pitchFamily="34" charset="0"/>
                        </a:rPr>
                        <a:t>Xây dựng kế hoạch mua sắm định kỳ, phân quyền cho khoa chủ động đề xuất, áp dụng thầu rút gọn.</a:t>
                      </a:r>
                      <a:endParaRPr lang="en-US" sz="1800" kern="100" cap="none" spc="0">
                        <a:solidFill>
                          <a:schemeClr val="tx1"/>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7406" marR="7406" marT="71101" marB="7406" anchor="ctr"/>
                </a:tc>
                <a:extLst>
                  <a:ext uri="{0D108BD9-81ED-4DB2-BD59-A6C34878D82A}">
                    <a16:rowId xmlns:a16="http://schemas.microsoft.com/office/drawing/2014/main" val="161719463"/>
                  </a:ext>
                </a:extLst>
              </a:tr>
              <a:tr h="1363443">
                <a:tc>
                  <a:txBody>
                    <a:bodyPr/>
                    <a:lstStyle/>
                    <a:p>
                      <a:pPr>
                        <a:lnSpc>
                          <a:spcPct val="107000"/>
                        </a:lnSpc>
                        <a:spcAft>
                          <a:spcPts val="800"/>
                        </a:spcAft>
                        <a:buNone/>
                      </a:pPr>
                      <a:r>
                        <a:rPr lang="en-US" sz="1800" b="1" kern="0" cap="none" spc="0">
                          <a:solidFill>
                            <a:schemeClr val="tx1"/>
                          </a:solidFill>
                          <a:effectLst/>
                          <a:latin typeface="Calibri Light" panose="020F0302020204030204" pitchFamily="34" charset="0"/>
                          <a:ea typeface="Calibri Light" panose="020F0302020204030204" pitchFamily="34" charset="0"/>
                          <a:cs typeface="Calibri Light" panose="020F0302020204030204" pitchFamily="34" charset="0"/>
                        </a:rPr>
                        <a:t>Nhân sự vệ sinh không đáp ứng yêu cầu vệ sinh theo quy trình KSNK</a:t>
                      </a:r>
                      <a:endParaRPr lang="en-US" sz="1800" b="1" kern="100" cap="none" spc="0">
                        <a:solidFill>
                          <a:schemeClr val="tx1"/>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7406" marR="7406" marT="71101" marB="7406" anchor="ctr"/>
                </a:tc>
                <a:tc>
                  <a:txBody>
                    <a:bodyPr/>
                    <a:lstStyle/>
                    <a:p>
                      <a:pPr>
                        <a:lnSpc>
                          <a:spcPct val="107000"/>
                        </a:lnSpc>
                        <a:spcAft>
                          <a:spcPts val="800"/>
                        </a:spcAft>
                        <a:buNone/>
                      </a:pPr>
                      <a:endParaRPr lang="en-US" sz="1800" b="1" kern="100" cap="none" spc="0">
                        <a:solidFill>
                          <a:schemeClr val="tx1"/>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7406" marR="7406" marT="71101" marB="7406" anchor="ctr"/>
                </a:tc>
                <a:tc>
                  <a:txBody>
                    <a:bodyPr/>
                    <a:lstStyle/>
                    <a:p>
                      <a:pPr marL="285750" indent="-285750">
                        <a:lnSpc>
                          <a:spcPct val="107000"/>
                        </a:lnSpc>
                        <a:spcAft>
                          <a:spcPts val="800"/>
                        </a:spcAft>
                        <a:buFontTx/>
                        <a:buChar char="-"/>
                      </a:pPr>
                      <a:r>
                        <a:rPr lang="en-US" sz="1800" kern="0" cap="none" spc="0">
                          <a:solidFill>
                            <a:schemeClr val="tx1"/>
                          </a:solidFill>
                          <a:effectLst/>
                          <a:latin typeface="Calibri Light" panose="020F0302020204030204" pitchFamily="34" charset="0"/>
                          <a:ea typeface="Calibri Light" panose="020F0302020204030204" pitchFamily="34" charset="0"/>
                          <a:cs typeface="Calibri Light" panose="020F0302020204030204" pitchFamily="34" charset="0"/>
                        </a:rPr>
                        <a:t>Rà soát lại hợp đồng dịch vụ vệ sinh.</a:t>
                      </a:r>
                    </a:p>
                    <a:p>
                      <a:pPr marL="285750" indent="-285750">
                        <a:lnSpc>
                          <a:spcPct val="107000"/>
                        </a:lnSpc>
                        <a:spcAft>
                          <a:spcPts val="800"/>
                        </a:spcAft>
                        <a:buFontTx/>
                        <a:buChar char="-"/>
                      </a:pPr>
                      <a:r>
                        <a:rPr lang="en-US" sz="1800" kern="0" cap="none" spc="0">
                          <a:solidFill>
                            <a:schemeClr val="tx1"/>
                          </a:solidFill>
                          <a:effectLst/>
                          <a:latin typeface="Calibri Light" panose="020F0302020204030204" pitchFamily="34" charset="0"/>
                          <a:ea typeface="Calibri Light" panose="020F0302020204030204" pitchFamily="34" charset="0"/>
                          <a:cs typeface="Calibri Light" panose="020F0302020204030204" pitchFamily="34" charset="0"/>
                        </a:rPr>
                        <a:t>Đào tạo nhân sự thay thế nội bộ, sẵn sàng khi nhân viên vệ sinh HSTC vắng mặt</a:t>
                      </a:r>
                      <a:endParaRPr lang="en-US" sz="1800" kern="100" cap="none" spc="0">
                        <a:solidFill>
                          <a:schemeClr val="tx1"/>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7406" marR="7406" marT="71101" marB="7406" anchor="ctr"/>
                </a:tc>
                <a:extLst>
                  <a:ext uri="{0D108BD9-81ED-4DB2-BD59-A6C34878D82A}">
                    <a16:rowId xmlns:a16="http://schemas.microsoft.com/office/drawing/2014/main" val="216377594"/>
                  </a:ext>
                </a:extLst>
              </a:tr>
            </a:tbl>
          </a:graphicData>
        </a:graphic>
      </p:graphicFrame>
    </p:spTree>
    <p:extLst>
      <p:ext uri="{BB962C8B-B14F-4D97-AF65-F5344CB8AC3E}">
        <p14:creationId xmlns:p14="http://schemas.microsoft.com/office/powerpoint/2010/main" val="39459440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096-1857-CA87-1225-0B7143C8B148}"/>
              </a:ext>
            </a:extLst>
          </p:cNvPr>
          <p:cNvSpPr>
            <a:spLocks noGrp="1"/>
          </p:cNvSpPr>
          <p:nvPr>
            <p:ph type="title"/>
          </p:nvPr>
        </p:nvSpPr>
        <p:spPr/>
        <p:txBody>
          <a:bodyPr/>
          <a:lstStyle/>
          <a:p>
            <a:pPr algn="ctr"/>
            <a:r>
              <a:rPr lang="en-US" b="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Bài học kinh nghiệm</a:t>
            </a:r>
            <a:endParaRPr lang="en-US"/>
          </a:p>
        </p:txBody>
      </p:sp>
      <p:sp>
        <p:nvSpPr>
          <p:cNvPr id="3" name="Content Placeholder 2">
            <a:extLst>
              <a:ext uri="{FF2B5EF4-FFF2-40B4-BE49-F238E27FC236}">
                <a16:creationId xmlns:a16="http://schemas.microsoft.com/office/drawing/2014/main" id="{B09A9D71-79C3-B447-BFC9-E9E39608801A}"/>
              </a:ext>
            </a:extLst>
          </p:cNvPr>
          <p:cNvSpPr>
            <a:spLocks noGrp="1"/>
          </p:cNvSpPr>
          <p:nvPr>
            <p:ph idx="1"/>
          </p:nvPr>
        </p:nvSpPr>
        <p:spPr/>
        <p:txBody>
          <a:bodyPr>
            <a:normAutofit fontScale="92500"/>
          </a:bodyPr>
          <a:lstStyle/>
          <a:p>
            <a:pPr marL="342900" indent="-342900">
              <a:lnSpc>
                <a:spcPct val="120000"/>
              </a:lnSpc>
              <a:buFont typeface="+mj-lt"/>
              <a:buAutoNum type="arabicPeriod"/>
            </a:pPr>
            <a:r>
              <a:rPr lang="en-US">
                <a:latin typeface="Calibri Light" panose="020F0302020204030204" pitchFamily="34" charset="0"/>
                <a:ea typeface="Calibri Light" panose="020F0302020204030204" pitchFamily="34" charset="0"/>
                <a:cs typeface="Calibri Light" panose="020F0302020204030204" pitchFamily="34" charset="0"/>
              </a:rPr>
              <a:t>Cam kết từ lãnh đạo và khoa/phòng liên quan</a:t>
            </a:r>
          </a:p>
          <a:p>
            <a:pPr marL="342900" indent="-342900">
              <a:lnSpc>
                <a:spcPct val="120000"/>
              </a:lnSpc>
              <a:buFont typeface="+mj-lt"/>
              <a:buAutoNum type="arabicPeriod"/>
            </a:pPr>
            <a:r>
              <a:rPr lang="en-US">
                <a:latin typeface="Calibri Light" panose="020F0302020204030204" pitchFamily="34" charset="0"/>
                <a:ea typeface="Calibri Light" panose="020F0302020204030204" pitchFamily="34" charset="0"/>
                <a:cs typeface="Calibri Light" panose="020F0302020204030204" pitchFamily="34" charset="0"/>
              </a:rPr>
              <a:t>Tổ chức triển khai theo chu trình PDSA </a:t>
            </a:r>
          </a:p>
          <a:p>
            <a:pPr marL="342900" indent="-342900">
              <a:lnSpc>
                <a:spcPct val="120000"/>
              </a:lnSpc>
              <a:buFont typeface="+mj-lt"/>
              <a:buAutoNum type="arabicPeriod"/>
            </a:pPr>
            <a:r>
              <a:rPr lang="en-US">
                <a:latin typeface="Calibri Light" panose="020F0302020204030204" pitchFamily="34" charset="0"/>
                <a:ea typeface="Calibri Light" panose="020F0302020204030204" pitchFamily="34" charset="0"/>
                <a:cs typeface="Calibri Light" panose="020F0302020204030204" pitchFamily="34" charset="0"/>
              </a:rPr>
              <a:t>Phối hợp đa ngành hiệu quả</a:t>
            </a:r>
          </a:p>
          <a:p>
            <a:pPr marL="342900" indent="-342900">
              <a:lnSpc>
                <a:spcPct val="120000"/>
              </a:lnSpc>
              <a:buFont typeface="+mj-lt"/>
              <a:buAutoNum type="arabicPeriod"/>
            </a:pPr>
            <a:r>
              <a:rPr lang="en-US">
                <a:latin typeface="Calibri Light" panose="020F0302020204030204" pitchFamily="34" charset="0"/>
                <a:ea typeface="Calibri Light" panose="020F0302020204030204" pitchFamily="34" charset="0"/>
                <a:cs typeface="Calibri Light" panose="020F0302020204030204" pitchFamily="34" charset="0"/>
              </a:rPr>
              <a:t>Nhân viên y tế chủ động và tích cực</a:t>
            </a:r>
          </a:p>
          <a:p>
            <a:pPr marL="342900" indent="-342900">
              <a:lnSpc>
                <a:spcPct val="120000"/>
              </a:lnSpc>
              <a:buFont typeface="+mj-lt"/>
              <a:buAutoNum type="arabicPeriod"/>
            </a:pPr>
            <a:r>
              <a:rPr lang="en-US">
                <a:latin typeface="Calibri Light" panose="020F0302020204030204" pitchFamily="34" charset="0"/>
                <a:ea typeface="Calibri Light" panose="020F0302020204030204" pitchFamily="34" charset="0"/>
                <a:cs typeface="Calibri Light" panose="020F0302020204030204" pitchFamily="34" charset="0"/>
              </a:rPr>
              <a:t>Xây dựng các kênh liên lạc nhanh (nhóm Zalo theo nhóm sàng lọc/ca bệnh)</a:t>
            </a:r>
          </a:p>
          <a:p>
            <a:pPr marL="342900" indent="-342900">
              <a:lnSpc>
                <a:spcPct val="120000"/>
              </a:lnSpc>
              <a:buFont typeface="+mj-lt"/>
              <a:buAutoNum type="arabicPeriod"/>
            </a:pPr>
            <a:r>
              <a:rPr lang="en-US">
                <a:latin typeface="Calibri Light" panose="020F0302020204030204" pitchFamily="34" charset="0"/>
                <a:ea typeface="Calibri Light" panose="020F0302020204030204" pitchFamily="34" charset="0"/>
                <a:cs typeface="Calibri Light" panose="020F0302020204030204" pitchFamily="34" charset="0"/>
              </a:rPr>
              <a:t>Duy trì họp định kỳ giữa các bên</a:t>
            </a:r>
          </a:p>
          <a:p>
            <a:pPr marL="342900" indent="-342900">
              <a:lnSpc>
                <a:spcPct val="120000"/>
              </a:lnSpc>
              <a:buFont typeface="+mj-lt"/>
              <a:buAutoNum type="arabicPeriod"/>
            </a:pPr>
            <a:r>
              <a:rPr lang="en-US">
                <a:latin typeface="Calibri Light" panose="020F0302020204030204" pitchFamily="34" charset="0"/>
                <a:ea typeface="Calibri Light" panose="020F0302020204030204" pitchFamily="34" charset="0"/>
                <a:cs typeface="Calibri Light" panose="020F0302020204030204" pitchFamily="34" charset="0"/>
              </a:rPr>
              <a:t>Sẵn sàng thay đổi và điều chỉnh tiêu chí theo tình hình thực tế </a:t>
            </a:r>
          </a:p>
          <a:p>
            <a:pPr marL="0" indent="0">
              <a:buNone/>
            </a:pPr>
            <a:endParaRPr lang="en-US"/>
          </a:p>
        </p:txBody>
      </p:sp>
    </p:spTree>
    <p:extLst>
      <p:ext uri="{BB962C8B-B14F-4D97-AF65-F5344CB8AC3E}">
        <p14:creationId xmlns:p14="http://schemas.microsoft.com/office/powerpoint/2010/main" val="18973858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7DF0D-7D1A-4FDD-802F-E61BA11D37EF}"/>
              </a:ext>
            </a:extLst>
          </p:cNvPr>
          <p:cNvSpPr>
            <a:spLocks noGrp="1"/>
          </p:cNvSpPr>
          <p:nvPr>
            <p:ph type="title"/>
          </p:nvPr>
        </p:nvSpPr>
        <p:spPr>
          <a:xfrm>
            <a:off x="513806" y="365125"/>
            <a:ext cx="11164388" cy="1325563"/>
          </a:xfrm>
        </p:spPr>
        <p:txBody>
          <a:bodyPr/>
          <a:lstStyle/>
          <a:p>
            <a:pPr algn="ctr"/>
            <a:r>
              <a:rPr lang="en-US"/>
              <a:t>Trực khuẩn Gram (-) kháng Carbapenem</a:t>
            </a:r>
          </a:p>
        </p:txBody>
      </p:sp>
      <p:sp>
        <p:nvSpPr>
          <p:cNvPr id="3" name="Content Placeholder 2">
            <a:extLst>
              <a:ext uri="{FF2B5EF4-FFF2-40B4-BE49-F238E27FC236}">
                <a16:creationId xmlns:a16="http://schemas.microsoft.com/office/drawing/2014/main" id="{89D15D67-F5FE-4A3B-8774-811D90347B87}"/>
              </a:ext>
            </a:extLst>
          </p:cNvPr>
          <p:cNvSpPr>
            <a:spLocks noGrp="1"/>
          </p:cNvSpPr>
          <p:nvPr>
            <p:ph idx="1"/>
          </p:nvPr>
        </p:nvSpPr>
        <p:spPr>
          <a:xfrm>
            <a:off x="138545" y="1825625"/>
            <a:ext cx="6728912" cy="4351338"/>
          </a:xfrm>
        </p:spPr>
        <p:txBody>
          <a:bodyPr>
            <a:normAutofit/>
          </a:bodyPr>
          <a:lstStyle/>
          <a:p>
            <a:pPr>
              <a:lnSpc>
                <a:spcPct val="250000"/>
              </a:lnSpc>
            </a:pPr>
            <a:r>
              <a:rPr lang="en-US" sz="2600">
                <a:latin typeface="Calibri Light" panose="020F0302020204030204" pitchFamily="34" charset="0"/>
                <a:ea typeface="Calibri Light" panose="020F0302020204030204" pitchFamily="34" charset="0"/>
                <a:cs typeface="Calibri Light" panose="020F0302020204030204" pitchFamily="34" charset="0"/>
              </a:rPr>
              <a:t>Trực khuẩn Gram (-) đ</a:t>
            </a:r>
            <a:r>
              <a:rPr lang="vi-VN" sz="2600">
                <a:latin typeface="Calibri Light" panose="020F0302020204030204" pitchFamily="34" charset="0"/>
                <a:ea typeface="Calibri Light" panose="020F0302020204030204" pitchFamily="34" charset="0"/>
                <a:cs typeface="Calibri Light" panose="020F0302020204030204" pitchFamily="34" charset="0"/>
              </a:rPr>
              <a:t>ư</a:t>
            </a:r>
            <a:r>
              <a:rPr lang="en-US" sz="2600">
                <a:latin typeface="Calibri Light" panose="020F0302020204030204" pitchFamily="34" charset="0"/>
                <a:ea typeface="Calibri Light" panose="020F0302020204030204" pitchFamily="34" charset="0"/>
                <a:cs typeface="Calibri Light" panose="020F0302020204030204" pitchFamily="34" charset="0"/>
              </a:rPr>
              <a:t>ờng ruột (</a:t>
            </a:r>
            <a:r>
              <a:rPr lang="en-US" sz="2600" b="1">
                <a:solidFill>
                  <a:srgbClr val="C00000"/>
                </a:solidFill>
                <a:latin typeface="Calibri Light" panose="020F0302020204030204" pitchFamily="34" charset="0"/>
                <a:ea typeface="Calibri Light" panose="020F0302020204030204" pitchFamily="34" charset="0"/>
                <a:cs typeface="Calibri Light" panose="020F0302020204030204" pitchFamily="34" charset="0"/>
              </a:rPr>
              <a:t>CRE</a:t>
            </a:r>
            <a:r>
              <a:rPr lang="en-US" sz="2600">
                <a:latin typeface="Calibri Light" panose="020F0302020204030204" pitchFamily="34" charset="0"/>
                <a:ea typeface="Calibri Light" panose="020F0302020204030204" pitchFamily="34" charset="0"/>
                <a:cs typeface="Calibri Light" panose="020F0302020204030204" pitchFamily="34" charset="0"/>
              </a:rPr>
              <a:t>)</a:t>
            </a:r>
          </a:p>
          <a:p>
            <a:pPr>
              <a:lnSpc>
                <a:spcPct val="250000"/>
              </a:lnSpc>
            </a:pPr>
            <a:r>
              <a:rPr lang="en-US" sz="2600" i="1">
                <a:latin typeface="Calibri Light" panose="020F0302020204030204" pitchFamily="34" charset="0"/>
                <a:ea typeface="Calibri Light" panose="020F0302020204030204" pitchFamily="34" charset="0"/>
                <a:cs typeface="Calibri Light" panose="020F0302020204030204" pitchFamily="34" charset="0"/>
              </a:rPr>
              <a:t>Acinetobacter baumanii </a:t>
            </a:r>
            <a:r>
              <a:rPr lang="en-US" sz="2600"/>
              <a:t>(</a:t>
            </a:r>
            <a:r>
              <a:rPr lang="en-US" sz="2600">
                <a:solidFill>
                  <a:srgbClr val="C00000"/>
                </a:solidFill>
              </a:rPr>
              <a:t>CRAB</a:t>
            </a:r>
            <a:r>
              <a:rPr lang="en-US" sz="2600"/>
              <a:t>)</a:t>
            </a:r>
          </a:p>
          <a:p>
            <a:pPr>
              <a:lnSpc>
                <a:spcPct val="250000"/>
              </a:lnSpc>
            </a:pPr>
            <a:r>
              <a:rPr lang="en-US" sz="2600" i="1">
                <a:latin typeface="Calibri Light" panose="020F0302020204030204" pitchFamily="34" charset="0"/>
                <a:ea typeface="Calibri Light" panose="020F0302020204030204" pitchFamily="34" charset="0"/>
                <a:cs typeface="Calibri Light" panose="020F0302020204030204" pitchFamily="34" charset="0"/>
              </a:rPr>
              <a:t>Pseudomonas aeruginosa </a:t>
            </a:r>
            <a:r>
              <a:rPr lang="en-US" sz="2600"/>
              <a:t>(</a:t>
            </a:r>
            <a:r>
              <a:rPr lang="en-US" sz="2600">
                <a:solidFill>
                  <a:srgbClr val="C00000"/>
                </a:solidFill>
              </a:rPr>
              <a:t>CRPsA</a:t>
            </a:r>
            <a:r>
              <a:rPr lang="en-US" sz="2600"/>
              <a:t>)</a:t>
            </a:r>
          </a:p>
        </p:txBody>
      </p:sp>
      <p:sp>
        <p:nvSpPr>
          <p:cNvPr id="4" name="Rectangle 3">
            <a:extLst>
              <a:ext uri="{FF2B5EF4-FFF2-40B4-BE49-F238E27FC236}">
                <a16:creationId xmlns:a16="http://schemas.microsoft.com/office/drawing/2014/main" id="{6EBD491A-F7EF-5659-E783-1DBFEDA46F99}"/>
              </a:ext>
            </a:extLst>
          </p:cNvPr>
          <p:cNvSpPr/>
          <p:nvPr/>
        </p:nvSpPr>
        <p:spPr>
          <a:xfrm>
            <a:off x="83125" y="2147455"/>
            <a:ext cx="5555676" cy="896506"/>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632DF8BD-DFD1-5D90-8F3A-C4C70554B353}"/>
              </a:ext>
            </a:extLst>
          </p:cNvPr>
          <p:cNvPicPr>
            <a:picLocks noChangeAspect="1"/>
          </p:cNvPicPr>
          <p:nvPr/>
        </p:nvPicPr>
        <p:blipFill>
          <a:blip r:embed="rId3"/>
          <a:stretch>
            <a:fillRect/>
          </a:stretch>
        </p:blipFill>
        <p:spPr>
          <a:xfrm>
            <a:off x="5800301" y="1825626"/>
            <a:ext cx="6328414" cy="4852266"/>
          </a:xfrm>
          <a:prstGeom prst="rect">
            <a:avLst/>
          </a:prstGeom>
        </p:spPr>
      </p:pic>
    </p:spTree>
    <p:extLst>
      <p:ext uri="{BB962C8B-B14F-4D97-AF65-F5344CB8AC3E}">
        <p14:creationId xmlns:p14="http://schemas.microsoft.com/office/powerpoint/2010/main" val="2338571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thank you card with green leaves&#10;&#10;AI-generated content may be incorrect.">
            <a:extLst>
              <a:ext uri="{FF2B5EF4-FFF2-40B4-BE49-F238E27FC236}">
                <a16:creationId xmlns:a16="http://schemas.microsoft.com/office/drawing/2014/main" id="{80DF44A4-0C6C-18E0-5CE1-D773335AD84D}"/>
              </a:ext>
            </a:extLst>
          </p:cNvPr>
          <p:cNvPicPr>
            <a:picLocks noGrp="1" noChangeAspect="1"/>
          </p:cNvPicPr>
          <p:nvPr>
            <p:ph idx="1"/>
          </p:nvPr>
        </p:nvPicPr>
        <p:blipFill>
          <a:blip r:embed="rId2"/>
          <a:stretch>
            <a:fillRect/>
          </a:stretch>
        </p:blipFill>
        <p:spPr>
          <a:xfrm>
            <a:off x="1743605" y="643467"/>
            <a:ext cx="8704789" cy="5571066"/>
          </a:xfrm>
          <a:prstGeom prst="rect">
            <a:avLst/>
          </a:prstGeom>
        </p:spPr>
      </p:pic>
    </p:spTree>
    <p:extLst>
      <p:ext uri="{BB962C8B-B14F-4D97-AF65-F5344CB8AC3E}">
        <p14:creationId xmlns:p14="http://schemas.microsoft.com/office/powerpoint/2010/main" val="1694766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5CD9C-E526-CF36-CF83-AD6ADD9ED49C}"/>
              </a:ext>
            </a:extLst>
          </p:cNvPr>
          <p:cNvSpPr>
            <a:spLocks noGrp="1"/>
          </p:cNvSpPr>
          <p:nvPr>
            <p:ph type="title"/>
          </p:nvPr>
        </p:nvSpPr>
        <p:spPr/>
        <p:txBody>
          <a:bodyPr/>
          <a:lstStyle/>
          <a:p>
            <a:pPr algn="ctr"/>
            <a:r>
              <a:rPr lang="en-US"/>
              <a:t>Lây truyền CRE</a:t>
            </a:r>
          </a:p>
        </p:txBody>
      </p:sp>
      <p:pic>
        <p:nvPicPr>
          <p:cNvPr id="6" name="Content Placeholder 5">
            <a:extLst>
              <a:ext uri="{FF2B5EF4-FFF2-40B4-BE49-F238E27FC236}">
                <a16:creationId xmlns:a16="http://schemas.microsoft.com/office/drawing/2014/main" id="{FF929FCD-648F-F8AB-5D87-62F917200E99}"/>
              </a:ext>
            </a:extLst>
          </p:cNvPr>
          <p:cNvPicPr>
            <a:picLocks noGrp="1" noChangeAspect="1"/>
          </p:cNvPicPr>
          <p:nvPr>
            <p:ph sz="half" idx="1"/>
          </p:nvPr>
        </p:nvPicPr>
        <p:blipFill>
          <a:blip r:embed="rId3"/>
          <a:stretch>
            <a:fillRect/>
          </a:stretch>
        </p:blipFill>
        <p:spPr>
          <a:xfrm>
            <a:off x="374075" y="2493819"/>
            <a:ext cx="5922818" cy="3810000"/>
          </a:xfrm>
        </p:spPr>
      </p:pic>
      <p:pic>
        <p:nvPicPr>
          <p:cNvPr id="8" name="Content Placeholder 7">
            <a:extLst>
              <a:ext uri="{FF2B5EF4-FFF2-40B4-BE49-F238E27FC236}">
                <a16:creationId xmlns:a16="http://schemas.microsoft.com/office/drawing/2014/main" id="{F80C50F7-ED9C-861E-0453-1AF1C34D4F24}"/>
              </a:ext>
            </a:extLst>
          </p:cNvPr>
          <p:cNvPicPr>
            <a:picLocks noGrp="1" noChangeAspect="1"/>
          </p:cNvPicPr>
          <p:nvPr>
            <p:ph sz="half" idx="2"/>
          </p:nvPr>
        </p:nvPicPr>
        <p:blipFill>
          <a:blip r:embed="rId4"/>
          <a:stretch>
            <a:fillRect/>
          </a:stretch>
        </p:blipFill>
        <p:spPr>
          <a:xfrm>
            <a:off x="6594764" y="2493818"/>
            <a:ext cx="5382491" cy="3974089"/>
          </a:xfrm>
        </p:spPr>
      </p:pic>
      <p:sp>
        <p:nvSpPr>
          <p:cNvPr id="10" name="TextBox 9">
            <a:extLst>
              <a:ext uri="{FF2B5EF4-FFF2-40B4-BE49-F238E27FC236}">
                <a16:creationId xmlns:a16="http://schemas.microsoft.com/office/drawing/2014/main" id="{20FFE967-44BB-4A95-683E-4F3BCEC87014}"/>
              </a:ext>
            </a:extLst>
          </p:cNvPr>
          <p:cNvSpPr txBox="1"/>
          <p:nvPr/>
        </p:nvSpPr>
        <p:spPr>
          <a:xfrm>
            <a:off x="374075" y="6492875"/>
            <a:ext cx="5417127" cy="292388"/>
          </a:xfrm>
          <a:prstGeom prst="rect">
            <a:avLst/>
          </a:prstGeom>
          <a:noFill/>
        </p:spPr>
        <p:txBody>
          <a:bodyPr wrap="square">
            <a:spAutoFit/>
          </a:bodyPr>
          <a:lstStyle/>
          <a:p>
            <a:pPr algn="ctr"/>
            <a:r>
              <a:rPr lang="en-US" sz="1300"/>
              <a:t>https://www.cdc.gov/hai/organisms/cre/trackingcre.html</a:t>
            </a:r>
          </a:p>
        </p:txBody>
      </p:sp>
      <p:sp>
        <p:nvSpPr>
          <p:cNvPr id="13" name="Text Box 2">
            <a:extLst>
              <a:ext uri="{FF2B5EF4-FFF2-40B4-BE49-F238E27FC236}">
                <a16:creationId xmlns:a16="http://schemas.microsoft.com/office/drawing/2014/main" id="{327D7B15-DD46-9EE3-F6CA-2BC6215F2FC1}"/>
              </a:ext>
            </a:extLst>
          </p:cNvPr>
          <p:cNvSpPr txBox="1">
            <a:spLocks noChangeArrowheads="1"/>
          </p:cNvSpPr>
          <p:nvPr/>
        </p:nvSpPr>
        <p:spPr bwMode="auto">
          <a:xfrm>
            <a:off x="966222" y="1622166"/>
            <a:ext cx="4426795" cy="653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fontAlgn="base">
              <a:spcBef>
                <a:spcPct val="0"/>
              </a:spcBef>
              <a:spcAft>
                <a:spcPts val="1000"/>
              </a:spcAft>
            </a:pPr>
            <a:r>
              <a:rPr lang="en-US" sz="3200" b="1">
                <a:solidFill>
                  <a:srgbClr val="0070C0"/>
                </a:solidFill>
              </a:rPr>
              <a:t>Hoa Kỳ</a:t>
            </a:r>
            <a:endParaRPr lang="vi-VN" sz="3200" dirty="0">
              <a:solidFill>
                <a:srgbClr val="0070C0"/>
              </a:solidFill>
            </a:endParaRPr>
          </a:p>
        </p:txBody>
      </p:sp>
      <p:sp>
        <p:nvSpPr>
          <p:cNvPr id="14" name="Text Box 2">
            <a:extLst>
              <a:ext uri="{FF2B5EF4-FFF2-40B4-BE49-F238E27FC236}">
                <a16:creationId xmlns:a16="http://schemas.microsoft.com/office/drawing/2014/main" id="{64A07863-F34C-0EDA-B5A6-0B32D6FE52DC}"/>
              </a:ext>
            </a:extLst>
          </p:cNvPr>
          <p:cNvSpPr txBox="1">
            <a:spLocks noChangeArrowheads="1"/>
          </p:cNvSpPr>
          <p:nvPr/>
        </p:nvSpPr>
        <p:spPr bwMode="auto">
          <a:xfrm>
            <a:off x="7204096" y="1622166"/>
            <a:ext cx="4426795" cy="653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fontAlgn="base">
              <a:spcBef>
                <a:spcPct val="0"/>
              </a:spcBef>
              <a:spcAft>
                <a:spcPts val="1000"/>
              </a:spcAft>
            </a:pPr>
            <a:r>
              <a:rPr lang="en-US" sz="3200" b="1">
                <a:solidFill>
                  <a:srgbClr val="0070C0"/>
                </a:solidFill>
              </a:rPr>
              <a:t>Đông Nam Á</a:t>
            </a:r>
            <a:endParaRPr lang="vi-VN" sz="3200" dirty="0">
              <a:solidFill>
                <a:srgbClr val="0070C0"/>
              </a:solidFill>
            </a:endParaRPr>
          </a:p>
        </p:txBody>
      </p:sp>
      <p:sp>
        <p:nvSpPr>
          <p:cNvPr id="16" name="TextBox 15">
            <a:extLst>
              <a:ext uri="{FF2B5EF4-FFF2-40B4-BE49-F238E27FC236}">
                <a16:creationId xmlns:a16="http://schemas.microsoft.com/office/drawing/2014/main" id="{2C51A6D9-131F-8036-D155-8E36C23C8941}"/>
              </a:ext>
            </a:extLst>
          </p:cNvPr>
          <p:cNvSpPr txBox="1"/>
          <p:nvPr/>
        </p:nvSpPr>
        <p:spPr>
          <a:xfrm>
            <a:off x="6594761" y="6467908"/>
            <a:ext cx="5223164" cy="292388"/>
          </a:xfrm>
          <a:prstGeom prst="rect">
            <a:avLst/>
          </a:prstGeom>
          <a:noFill/>
        </p:spPr>
        <p:txBody>
          <a:bodyPr wrap="square">
            <a:spAutoFit/>
          </a:bodyPr>
          <a:lstStyle/>
          <a:p>
            <a:r>
              <a:rPr lang="en-US" sz="1300"/>
              <a:t>Malchione et al. Int J Antimicrob Agents, 2019 Oct;54(4):381–399.</a:t>
            </a:r>
          </a:p>
        </p:txBody>
      </p:sp>
    </p:spTree>
    <p:extLst>
      <p:ext uri="{BB962C8B-B14F-4D97-AF65-F5344CB8AC3E}">
        <p14:creationId xmlns:p14="http://schemas.microsoft.com/office/powerpoint/2010/main" val="1607125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B4722-2A76-4434-BC29-F09E4B9DB4DC}"/>
              </a:ext>
            </a:extLst>
          </p:cNvPr>
          <p:cNvSpPr>
            <a:spLocks noGrp="1"/>
          </p:cNvSpPr>
          <p:nvPr>
            <p:ph type="title"/>
          </p:nvPr>
        </p:nvSpPr>
        <p:spPr/>
        <p:txBody>
          <a:bodyPr>
            <a:normAutofit fontScale="90000"/>
          </a:bodyPr>
          <a:lstStyle/>
          <a:p>
            <a:pPr algn="ctr"/>
            <a:r>
              <a:rPr lang="en-US" dirty="0" err="1">
                <a:solidFill>
                  <a:srgbClr val="FF0000"/>
                </a:solidFill>
                <a:cs typeface="Arial" pitchFamily="34" charset="0"/>
              </a:rPr>
              <a:t>Nhiễm</a:t>
            </a:r>
            <a:r>
              <a:rPr lang="en-US" dirty="0">
                <a:solidFill>
                  <a:srgbClr val="FF0000"/>
                </a:solidFill>
                <a:cs typeface="Arial" pitchFamily="34" charset="0"/>
              </a:rPr>
              <a:t> </a:t>
            </a:r>
            <a:r>
              <a:rPr lang="en-US" dirty="0" err="1">
                <a:solidFill>
                  <a:srgbClr val="FF0000"/>
                </a:solidFill>
                <a:cs typeface="Arial" pitchFamily="34" charset="0"/>
              </a:rPr>
              <a:t>khuẩn</a:t>
            </a:r>
            <a:r>
              <a:rPr lang="en-US" dirty="0">
                <a:solidFill>
                  <a:srgbClr val="FF0000"/>
                </a:solidFill>
                <a:cs typeface="Arial" pitchFamily="34" charset="0"/>
              </a:rPr>
              <a:t> </a:t>
            </a:r>
            <a:r>
              <a:rPr lang="en-US" dirty="0" err="1">
                <a:cs typeface="Arial" pitchFamily="34" charset="0"/>
              </a:rPr>
              <a:t>và</a:t>
            </a:r>
            <a:r>
              <a:rPr lang="en-US" dirty="0">
                <a:cs typeface="Arial" pitchFamily="34" charset="0"/>
              </a:rPr>
              <a:t> </a:t>
            </a:r>
            <a:r>
              <a:rPr lang="en-US" dirty="0" err="1">
                <a:solidFill>
                  <a:srgbClr val="FF0000"/>
                </a:solidFill>
                <a:cs typeface="Arial" pitchFamily="34" charset="0"/>
              </a:rPr>
              <a:t>chiếm</a:t>
            </a:r>
            <a:r>
              <a:rPr lang="en-US" dirty="0">
                <a:solidFill>
                  <a:srgbClr val="FF0000"/>
                </a:solidFill>
                <a:cs typeface="Arial" pitchFamily="34" charset="0"/>
              </a:rPr>
              <a:t> c</a:t>
            </a:r>
            <a:r>
              <a:rPr lang="vi-VN" dirty="0">
                <a:solidFill>
                  <a:srgbClr val="FF0000"/>
                </a:solidFill>
                <a:cs typeface="Arial" pitchFamily="34" charset="0"/>
              </a:rPr>
              <a:t>ư</a:t>
            </a:r>
            <a:br>
              <a:rPr lang="en-US" dirty="0">
                <a:solidFill>
                  <a:srgbClr val="FF0000"/>
                </a:solidFill>
                <a:cs typeface="Arial" pitchFamily="34" charset="0"/>
              </a:rPr>
            </a:br>
            <a:r>
              <a:rPr lang="en-US" dirty="0">
                <a:cs typeface="Arial" pitchFamily="34" charset="0"/>
              </a:rPr>
              <a:t> (Infection vs Colonization)</a:t>
            </a:r>
            <a:br>
              <a:rPr lang="vi-VN" dirty="0">
                <a:cs typeface="Arial" pitchFamily="34" charset="0"/>
              </a:rPr>
            </a:br>
            <a:endParaRPr lang="en-US" dirty="0"/>
          </a:p>
        </p:txBody>
      </p:sp>
      <p:pic>
        <p:nvPicPr>
          <p:cNvPr id="5" name="Content Placeholder 4" descr="Skärmavbild 2017-12-26 kl. 10.14.17.png">
            <a:extLst>
              <a:ext uri="{FF2B5EF4-FFF2-40B4-BE49-F238E27FC236}">
                <a16:creationId xmlns:a16="http://schemas.microsoft.com/office/drawing/2014/main" id="{5140ECE3-D98A-4F88-B9E8-D9815C3F5B8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4433" y="1873893"/>
            <a:ext cx="5362354" cy="4351338"/>
          </a:xfrm>
          <a:prstGeom prst="rect">
            <a:avLst/>
          </a:prstGeom>
        </p:spPr>
      </p:pic>
      <p:sp>
        <p:nvSpPr>
          <p:cNvPr id="6" name="TextBox 5">
            <a:extLst>
              <a:ext uri="{FF2B5EF4-FFF2-40B4-BE49-F238E27FC236}">
                <a16:creationId xmlns:a16="http://schemas.microsoft.com/office/drawing/2014/main" id="{243428DB-816D-4BA4-BF27-EF91268D695E}"/>
              </a:ext>
            </a:extLst>
          </p:cNvPr>
          <p:cNvSpPr txBox="1"/>
          <p:nvPr/>
        </p:nvSpPr>
        <p:spPr>
          <a:xfrm>
            <a:off x="3989975" y="3853563"/>
            <a:ext cx="4212050" cy="584775"/>
          </a:xfrm>
          <a:prstGeom prst="rect">
            <a:avLst/>
          </a:prstGeom>
          <a:noFill/>
        </p:spPr>
        <p:txBody>
          <a:bodyPr wrap="none" rtlCol="0">
            <a:spAutoFit/>
          </a:bodyPr>
          <a:lstStyle/>
          <a:p>
            <a:r>
              <a:rPr lang="en-US" sz="3200" b="1" dirty="0" err="1">
                <a:solidFill>
                  <a:srgbClr val="FFFF00"/>
                </a:solidFill>
                <a:latin typeface="+mj-lt"/>
              </a:rPr>
              <a:t>Chiếm</a:t>
            </a:r>
            <a:r>
              <a:rPr lang="en-US" sz="3200" b="1" dirty="0">
                <a:solidFill>
                  <a:srgbClr val="FFFF00"/>
                </a:solidFill>
                <a:latin typeface="+mj-lt"/>
              </a:rPr>
              <a:t> </a:t>
            </a:r>
            <a:r>
              <a:rPr lang="en-US" sz="3200" b="1" dirty="0" err="1">
                <a:solidFill>
                  <a:srgbClr val="FFFF00"/>
                </a:solidFill>
                <a:latin typeface="+mj-lt"/>
              </a:rPr>
              <a:t>cư</a:t>
            </a:r>
            <a:r>
              <a:rPr lang="en-US" sz="3200" b="1" dirty="0">
                <a:solidFill>
                  <a:srgbClr val="FFFF00"/>
                </a:solidFill>
                <a:latin typeface="+mj-lt"/>
              </a:rPr>
              <a:t> </a:t>
            </a:r>
            <a:r>
              <a:rPr lang="en-US" sz="3200" dirty="0">
                <a:solidFill>
                  <a:schemeClr val="bg1"/>
                </a:solidFill>
                <a:latin typeface="+mj-lt"/>
              </a:rPr>
              <a:t>(</a:t>
            </a:r>
            <a:r>
              <a:rPr lang="en-US" sz="3200" dirty="0">
                <a:solidFill>
                  <a:schemeClr val="bg1"/>
                </a:solidFill>
                <a:latin typeface="+mj-lt"/>
                <a:cs typeface="Arial" pitchFamily="34" charset="0"/>
              </a:rPr>
              <a:t>Colonization)</a:t>
            </a:r>
            <a:endParaRPr lang="en-US" sz="3200" dirty="0">
              <a:solidFill>
                <a:schemeClr val="bg1"/>
              </a:solidFill>
              <a:latin typeface="+mj-lt"/>
            </a:endParaRPr>
          </a:p>
        </p:txBody>
      </p:sp>
      <p:sp>
        <p:nvSpPr>
          <p:cNvPr id="7" name="TextBox 6">
            <a:extLst>
              <a:ext uri="{FF2B5EF4-FFF2-40B4-BE49-F238E27FC236}">
                <a16:creationId xmlns:a16="http://schemas.microsoft.com/office/drawing/2014/main" id="{A5D51072-80CE-4293-9055-1E83F0FCC5F3}"/>
              </a:ext>
            </a:extLst>
          </p:cNvPr>
          <p:cNvSpPr txBox="1"/>
          <p:nvPr/>
        </p:nvSpPr>
        <p:spPr>
          <a:xfrm>
            <a:off x="5499615" y="1873893"/>
            <a:ext cx="760144" cy="584775"/>
          </a:xfrm>
          <a:prstGeom prst="rect">
            <a:avLst/>
          </a:prstGeom>
          <a:noFill/>
        </p:spPr>
        <p:txBody>
          <a:bodyPr wrap="none" rtlCol="0">
            <a:spAutoFit/>
          </a:bodyPr>
          <a:lstStyle/>
          <a:p>
            <a:r>
              <a:rPr lang="en-US" sz="3200" b="1" dirty="0">
                <a:solidFill>
                  <a:srgbClr val="FF0066"/>
                </a:solidFill>
                <a:latin typeface="+mj-lt"/>
              </a:rPr>
              <a:t>HAI</a:t>
            </a:r>
          </a:p>
        </p:txBody>
      </p:sp>
    </p:spTree>
    <p:extLst>
      <p:ext uri="{BB962C8B-B14F-4D97-AF65-F5344CB8AC3E}">
        <p14:creationId xmlns:p14="http://schemas.microsoft.com/office/powerpoint/2010/main" val="6171961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normAutofit/>
          </a:bodyPr>
          <a:lstStyle/>
          <a:p>
            <a:pPr algn="ctr"/>
            <a:r>
              <a:rPr lang="en-US" altLang="en-US" sz="5000" b="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Tình trạng CRE-UMC</a:t>
            </a:r>
            <a:endParaRPr lang="en-US" altLang="en-US" sz="5000" b="1"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4" name="Content Placeholder 2">
            <a:extLst>
              <a:ext uri="{FF2B5EF4-FFF2-40B4-BE49-F238E27FC236}">
                <a16:creationId xmlns:a16="http://schemas.microsoft.com/office/drawing/2014/main" id="{C0ABEE64-A627-4AA1-9BCA-1181F79F9A02}"/>
              </a:ext>
            </a:extLst>
          </p:cNvPr>
          <p:cNvSpPr>
            <a:spLocks noGrp="1"/>
          </p:cNvSpPr>
          <p:nvPr>
            <p:ph idx="1"/>
          </p:nvPr>
        </p:nvSpPr>
        <p:spPr>
          <a:xfrm>
            <a:off x="110490" y="1818929"/>
            <a:ext cx="8248650" cy="4792885"/>
          </a:xfrm>
        </p:spPr>
        <p:txBody>
          <a:bodyPr/>
          <a:lstStyle/>
          <a:p>
            <a:pPr marL="0" indent="0">
              <a:buNone/>
              <a:defRPr/>
            </a:pPr>
            <a:r>
              <a:rPr lang="en-US" b="1" dirty="0" err="1"/>
              <a:t>UMC_Pilot</a:t>
            </a:r>
            <a:r>
              <a:rPr lang="en-US" b="1" dirty="0"/>
              <a:t> data 1: </a:t>
            </a:r>
            <a:r>
              <a:rPr lang="en-US" dirty="0" err="1"/>
              <a:t>S</a:t>
            </a:r>
            <a:r>
              <a:rPr lang="en-US" dirty="0" err="1">
                <a:solidFill>
                  <a:schemeClr val="tx1"/>
                </a:solidFill>
              </a:rPr>
              <a:t>àng</a:t>
            </a:r>
            <a:r>
              <a:rPr lang="en-US" dirty="0">
                <a:solidFill>
                  <a:schemeClr val="tx1"/>
                </a:solidFill>
              </a:rPr>
              <a:t> </a:t>
            </a:r>
            <a:r>
              <a:rPr lang="en-US" dirty="0" err="1">
                <a:solidFill>
                  <a:schemeClr val="tx1"/>
                </a:solidFill>
              </a:rPr>
              <a:t>lọc</a:t>
            </a:r>
            <a:r>
              <a:rPr lang="en-US" dirty="0">
                <a:solidFill>
                  <a:schemeClr val="tx1"/>
                </a:solidFill>
              </a:rPr>
              <a:t> </a:t>
            </a:r>
            <a:r>
              <a:rPr lang="en-US" dirty="0" err="1">
                <a:solidFill>
                  <a:schemeClr val="tx1"/>
                </a:solidFill>
              </a:rPr>
              <a:t>cắt</a:t>
            </a:r>
            <a:r>
              <a:rPr lang="en-US" dirty="0">
                <a:solidFill>
                  <a:schemeClr val="tx1"/>
                </a:solidFill>
              </a:rPr>
              <a:t> </a:t>
            </a:r>
            <a:r>
              <a:rPr lang="en-US" dirty="0" err="1">
                <a:solidFill>
                  <a:schemeClr val="tx1"/>
                </a:solidFill>
              </a:rPr>
              <a:t>ngang</a:t>
            </a:r>
            <a:r>
              <a:rPr lang="en-US" dirty="0">
                <a:solidFill>
                  <a:schemeClr val="tx1"/>
                </a:solidFill>
              </a:rPr>
              <a:t> (05/2018)</a:t>
            </a:r>
          </a:p>
          <a:p>
            <a:pPr>
              <a:defRPr/>
            </a:pPr>
            <a:r>
              <a:rPr lang="en-US" dirty="0" err="1">
                <a:solidFill>
                  <a:srgbClr val="FF0000"/>
                </a:solidFill>
              </a:rPr>
              <a:t>Trung</a:t>
            </a:r>
            <a:r>
              <a:rPr lang="en-US" dirty="0">
                <a:solidFill>
                  <a:srgbClr val="FF0000"/>
                </a:solidFill>
              </a:rPr>
              <a:t> </a:t>
            </a:r>
            <a:r>
              <a:rPr lang="en-US" dirty="0" err="1">
                <a:solidFill>
                  <a:srgbClr val="FF0000"/>
                </a:solidFill>
              </a:rPr>
              <a:t>bình</a:t>
            </a:r>
            <a:r>
              <a:rPr lang="en-US" dirty="0">
                <a:solidFill>
                  <a:srgbClr val="FF0000"/>
                </a:solidFill>
              </a:rPr>
              <a:t>: 80% (32/40) </a:t>
            </a:r>
            <a:r>
              <a:rPr lang="en-US" sz="2600" dirty="0">
                <a:solidFill>
                  <a:srgbClr val="00B050"/>
                </a:solidFill>
              </a:rPr>
              <a:t>[Phoenix M50: 29/40 ~ 72,5%]</a:t>
            </a:r>
          </a:p>
          <a:p>
            <a:pPr marL="514350" lvl="1" indent="-342900">
              <a:spcBef>
                <a:spcPct val="0"/>
              </a:spcBef>
              <a:buFont typeface="Courier New" panose="02070309020205020404" pitchFamily="49" charset="0"/>
              <a:buChar char="o"/>
              <a:defRPr/>
            </a:pPr>
            <a:r>
              <a:rPr lang="en-US" dirty="0">
                <a:solidFill>
                  <a:schemeClr val="tx1"/>
                </a:solidFill>
                <a:ea typeface="+mn-ea"/>
              </a:rPr>
              <a:t>HSTC: 87% (20/23) </a:t>
            </a:r>
            <a:r>
              <a:rPr lang="en-US" sz="2200" dirty="0">
                <a:solidFill>
                  <a:srgbClr val="00B050"/>
                </a:solidFill>
                <a:ea typeface="SimSun" panose="02010600030101010101" pitchFamily="2" charset="-122"/>
              </a:rPr>
              <a:t>[18/23 ~ 78,2%]</a:t>
            </a:r>
          </a:p>
          <a:p>
            <a:pPr marL="514350" lvl="1" indent="-342900">
              <a:spcBef>
                <a:spcPct val="0"/>
              </a:spcBef>
              <a:buFont typeface="Courier New" panose="02070309020205020404" pitchFamily="49" charset="0"/>
              <a:buChar char="o"/>
              <a:defRPr/>
            </a:pPr>
            <a:r>
              <a:rPr lang="en-US" dirty="0">
                <a:solidFill>
                  <a:schemeClr val="tx1"/>
                </a:solidFill>
                <a:ea typeface="+mn-ea"/>
              </a:rPr>
              <a:t>HSNTK: 69% (9/13) </a:t>
            </a:r>
            <a:r>
              <a:rPr lang="en-US" sz="2200" dirty="0">
                <a:solidFill>
                  <a:srgbClr val="00B050"/>
                </a:solidFill>
                <a:ea typeface="SimSun" panose="02010600030101010101" pitchFamily="2" charset="-122"/>
              </a:rPr>
              <a:t>[9/13 ~ 69%]</a:t>
            </a:r>
          </a:p>
          <a:p>
            <a:pPr marL="514350" lvl="1" indent="-342900">
              <a:spcBef>
                <a:spcPct val="0"/>
              </a:spcBef>
              <a:buFont typeface="Courier New" panose="02070309020205020404" pitchFamily="49" charset="0"/>
              <a:buChar char="o"/>
              <a:defRPr/>
            </a:pPr>
            <a:r>
              <a:rPr lang="en-US" dirty="0">
                <a:solidFill>
                  <a:schemeClr val="tx1"/>
                </a:solidFill>
                <a:ea typeface="+mn-ea"/>
              </a:rPr>
              <a:t>HST: 75% (3/4) </a:t>
            </a:r>
            <a:r>
              <a:rPr lang="en-US" sz="2200" dirty="0">
                <a:solidFill>
                  <a:srgbClr val="00B050"/>
                </a:solidFill>
                <a:ea typeface="SimSun" panose="02010600030101010101" pitchFamily="2" charset="-122"/>
              </a:rPr>
              <a:t>[2/4 ~ 50%]</a:t>
            </a:r>
          </a:p>
        </p:txBody>
      </p:sp>
      <p:sp>
        <p:nvSpPr>
          <p:cNvPr id="6" name="TextBox 5"/>
          <p:cNvSpPr txBox="1">
            <a:spLocks noChangeArrowheads="1"/>
          </p:cNvSpPr>
          <p:nvPr/>
        </p:nvSpPr>
        <p:spPr bwMode="auto">
          <a:xfrm>
            <a:off x="2819400" y="4296013"/>
            <a:ext cx="4854615" cy="1784350"/>
          </a:xfrm>
          <a:prstGeom prst="rect">
            <a:avLst/>
          </a:prstGeom>
          <a:solidFill>
            <a:schemeClr val="bg1">
              <a:lumMod val="95000"/>
            </a:schemeClr>
          </a:solidFill>
          <a:ln w="12700">
            <a:noFill/>
            <a:miter lim="800000"/>
            <a:headEnd/>
            <a:tailEnd/>
          </a:ln>
        </p:spPr>
        <p:txBody>
          <a:bodyPr wrap="square">
            <a:spAutoFit/>
          </a:bodyPr>
          <a:lstStyle>
            <a:lvl1pPr>
              <a:spcBef>
                <a:spcPct val="20000"/>
              </a:spcBef>
              <a:buChar char="•"/>
              <a:defRPr sz="2400">
                <a:solidFill>
                  <a:srgbClr val="00589A"/>
                </a:solidFill>
                <a:latin typeface="Arial" panose="020B0604020202020204" pitchFamily="34" charset="0"/>
                <a:cs typeface="Arial" panose="020B0604020202020204" pitchFamily="34" charset="0"/>
                <a:sym typeface="Arial" panose="020B0604020202020204" pitchFamily="34" charset="0"/>
              </a:defRPr>
            </a:lvl1pPr>
            <a:lvl2pPr>
              <a:spcBef>
                <a:spcPct val="20000"/>
              </a:spcBef>
              <a:buChar char="–"/>
              <a:defRPr sz="2400">
                <a:solidFill>
                  <a:srgbClr val="FFC000"/>
                </a:solidFill>
                <a:latin typeface="Arial" panose="020B0604020202020204" pitchFamily="34" charset="0"/>
                <a:cs typeface="Arial" panose="020B0604020202020204" pitchFamily="34" charset="0"/>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sym typeface="Arial" panose="020B0604020202020204" pitchFamily="34" charset="0"/>
              </a:defRPr>
            </a:lvl9pPr>
          </a:lstStyle>
          <a:p>
            <a:pPr>
              <a:spcBef>
                <a:spcPct val="0"/>
              </a:spcBef>
              <a:buFontTx/>
              <a:buNone/>
            </a:pPr>
            <a:r>
              <a:rPr lang="en-US" altLang="en-US" sz="2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29 (+) (by Phoenix M50) (n=40)</a:t>
            </a:r>
          </a:p>
          <a:p>
            <a:pPr lvl="1">
              <a:spcBef>
                <a:spcPct val="0"/>
              </a:spcBef>
              <a:buFont typeface="Arial" panose="020B0604020202020204" pitchFamily="34" charset="0"/>
              <a:buNone/>
            </a:pPr>
            <a:r>
              <a:rPr lang="en-US" altLang="en-US" sz="2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17: 1 </a:t>
            </a:r>
            <a:r>
              <a:rPr lang="en-US" altLang="en-US" sz="220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CRE (42,5%)</a:t>
            </a:r>
            <a:endParaRPr lang="en-US" altLang="en-US" sz="2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endParaRPr>
          </a:p>
          <a:p>
            <a:pPr lvl="1">
              <a:spcBef>
                <a:spcPct val="0"/>
              </a:spcBef>
              <a:buFont typeface="Arial" panose="020B0604020202020204" pitchFamily="34" charset="0"/>
              <a:buNone/>
            </a:pPr>
            <a:r>
              <a:rPr lang="en-US" altLang="en-US" sz="2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9: 2 CRE (22,5%)</a:t>
            </a:r>
          </a:p>
          <a:p>
            <a:pPr lvl="1">
              <a:spcBef>
                <a:spcPct val="0"/>
              </a:spcBef>
              <a:buFont typeface="Arial" panose="020B0604020202020204" pitchFamily="34" charset="0"/>
              <a:buNone/>
            </a:pPr>
            <a:r>
              <a:rPr lang="en-US" altLang="en-US" sz="2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2: 01 CRE + CRAB (5%)</a:t>
            </a:r>
          </a:p>
          <a:p>
            <a:pPr lvl="1">
              <a:spcBef>
                <a:spcPct val="0"/>
              </a:spcBef>
              <a:buFont typeface="Arial" panose="020B0604020202020204" pitchFamily="34" charset="0"/>
              <a:buNone/>
            </a:pPr>
            <a:r>
              <a:rPr lang="en-US" altLang="en-US" sz="2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1: 01 CRE + </a:t>
            </a:r>
            <a:r>
              <a:rPr lang="en-US" altLang="en-US" sz="22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CRPsA</a:t>
            </a:r>
            <a:r>
              <a:rPr lang="en-US" altLang="en-US" sz="2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(2,5%)</a:t>
            </a:r>
          </a:p>
        </p:txBody>
      </p:sp>
      <p:sp>
        <p:nvSpPr>
          <p:cNvPr id="7" name="Right Brace 6"/>
          <p:cNvSpPr/>
          <p:nvPr/>
        </p:nvSpPr>
        <p:spPr>
          <a:xfrm>
            <a:off x="7779742" y="1818930"/>
            <a:ext cx="548640" cy="4206240"/>
          </a:xfrm>
          <a:prstGeom prst="rightBrac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9AFCF507-E721-40E3-A3B0-5EED5F2A5B30}"/>
              </a:ext>
            </a:extLst>
          </p:cNvPr>
          <p:cNvSpPr>
            <a:spLocks noGrp="1"/>
          </p:cNvSpPr>
          <p:nvPr>
            <p:ph type="sldNum" sz="quarter" idx="12"/>
          </p:nvPr>
        </p:nvSpPr>
        <p:spPr/>
        <p:txBody>
          <a:bodyPr/>
          <a:lstStyle/>
          <a:p>
            <a:fld id="{74AC7507-F719-4A52-BAA4-F06DC76467C8}" type="slidenum">
              <a:rPr lang="en-US" smtClean="0"/>
              <a:t>7</a:t>
            </a:fld>
            <a:endParaRPr lang="en-US"/>
          </a:p>
        </p:txBody>
      </p:sp>
      <p:pic>
        <p:nvPicPr>
          <p:cNvPr id="3" name="Picture 2" descr="A pie chart with a number of percentages&#10;&#10;AI-generated content may be incorrect.">
            <a:extLst>
              <a:ext uri="{FF2B5EF4-FFF2-40B4-BE49-F238E27FC236}">
                <a16:creationId xmlns:a16="http://schemas.microsoft.com/office/drawing/2014/main" id="{E532B693-A391-D6B9-2381-7670C20F32D3}"/>
              </a:ext>
            </a:extLst>
          </p:cNvPr>
          <p:cNvPicPr>
            <a:picLocks noChangeAspect="1"/>
          </p:cNvPicPr>
          <p:nvPr/>
        </p:nvPicPr>
        <p:blipFill>
          <a:blip r:embed="rId3">
            <a:extLst>
              <a:ext uri="{28A0092B-C50C-407E-A947-70E740481C1C}">
                <a14:useLocalDpi xmlns:a14="http://schemas.microsoft.com/office/drawing/2010/main" val="0"/>
              </a:ext>
            </a:extLst>
          </a:blip>
          <a:srcRect l="18995" t="8112" r="18343" b="6405"/>
          <a:stretch>
            <a:fillRect/>
          </a:stretch>
        </p:blipFill>
        <p:spPr>
          <a:xfrm>
            <a:off x="459030" y="4185273"/>
            <a:ext cx="2011830" cy="2005829"/>
          </a:xfrm>
          <a:prstGeom prst="rect">
            <a:avLst/>
          </a:prstGeom>
        </p:spPr>
      </p:pic>
      <p:sp>
        <p:nvSpPr>
          <p:cNvPr id="5" name="Rectangle 4">
            <a:extLst>
              <a:ext uri="{FF2B5EF4-FFF2-40B4-BE49-F238E27FC236}">
                <a16:creationId xmlns:a16="http://schemas.microsoft.com/office/drawing/2014/main" id="{E4C450F6-C1FE-9FEF-9469-7A765B56EDA8}"/>
              </a:ext>
            </a:extLst>
          </p:cNvPr>
          <p:cNvSpPr/>
          <p:nvPr/>
        </p:nvSpPr>
        <p:spPr>
          <a:xfrm>
            <a:off x="8464867" y="3177133"/>
            <a:ext cx="3502025" cy="1692771"/>
          </a:xfrm>
          <a:prstGeom prst="rect">
            <a:avLst/>
          </a:prstGeom>
          <a:solidFill>
            <a:schemeClr val="accent6">
              <a:lumMod val="40000"/>
              <a:lumOff val="60000"/>
            </a:schemeClr>
          </a:solidFill>
        </p:spPr>
        <p:txBody>
          <a:bodyPr wrap="square">
            <a:spAutoFit/>
          </a:bodyPr>
          <a:lstStyle/>
          <a:p>
            <a:pPr algn="just"/>
            <a:r>
              <a:rPr lang="en-US" sz="2600">
                <a:solidFill>
                  <a:srgbClr val="002060"/>
                </a:solidFill>
                <a:latin typeface="Calibri Light" panose="020F0302020204030204" pitchFamily="34" charset="0"/>
                <a:ea typeface="Calibri Light" panose="020F0302020204030204" pitchFamily="34" charset="0"/>
                <a:cs typeface="Calibri Light" panose="020F0302020204030204" pitchFamily="34" charset="0"/>
              </a:rPr>
              <a:t>Đến hết tháng 04/2020, giảm 50% các trường hợp chiếm cư mới do CRE tại Khoa HSTC</a:t>
            </a:r>
          </a:p>
        </p:txBody>
      </p:sp>
    </p:spTree>
    <p:extLst>
      <p:ext uri="{BB962C8B-B14F-4D97-AF65-F5344CB8AC3E}">
        <p14:creationId xmlns:p14="http://schemas.microsoft.com/office/powerpoint/2010/main" val="31143615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9CE14-798B-5C83-B718-4B3B4CFDA080}"/>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72F31BAF-369C-5700-E1A6-0244E4186B86}"/>
              </a:ext>
            </a:extLst>
          </p:cNvPr>
          <p:cNvSpPr>
            <a:spLocks noGrp="1"/>
          </p:cNvSpPr>
          <p:nvPr>
            <p:ph type="title"/>
          </p:nvPr>
        </p:nvSpPr>
        <p:spPr>
          <a:xfrm>
            <a:off x="579432" y="195320"/>
            <a:ext cx="11006667" cy="554386"/>
          </a:xfrm>
        </p:spPr>
        <p:txBody>
          <a:bodyPr>
            <a:noAutofit/>
          </a:bodyPr>
          <a:lstStyle/>
          <a:p>
            <a:pPr algn="ctr"/>
            <a:r>
              <a:rPr lang="en-US" sz="5000" b="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Biện pháp</a:t>
            </a:r>
            <a:r>
              <a:rPr lang="en-US" sz="5000" b="1"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 </a:t>
            </a:r>
            <a:r>
              <a:rPr lang="en-US" sz="5000" b="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can thiệp</a:t>
            </a:r>
            <a:endParaRPr lang="en-US" sz="5000" b="1"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5" name="Rectangle 4">
            <a:extLst>
              <a:ext uri="{FF2B5EF4-FFF2-40B4-BE49-F238E27FC236}">
                <a16:creationId xmlns:a16="http://schemas.microsoft.com/office/drawing/2014/main" id="{837073A1-146D-C90B-5259-AF1DDA162116}"/>
              </a:ext>
            </a:extLst>
          </p:cNvPr>
          <p:cNvSpPr/>
          <p:nvPr/>
        </p:nvSpPr>
        <p:spPr>
          <a:xfrm>
            <a:off x="960702" y="1229109"/>
            <a:ext cx="2321117" cy="66200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200" b="1">
                <a:latin typeface="Calibri Light" panose="020F0302020204030204" pitchFamily="34" charset="0"/>
                <a:ea typeface="Calibri Light" panose="020F0302020204030204" pitchFamily="34" charset="0"/>
                <a:cs typeface="Calibri Light" panose="020F0302020204030204" pitchFamily="34" charset="0"/>
              </a:rPr>
              <a:t>Lãnh đạo hỗ trợ </a:t>
            </a:r>
            <a:br>
              <a:rPr lang="en-US" sz="2200" b="1">
                <a:latin typeface="Calibri Light" panose="020F0302020204030204" pitchFamily="34" charset="0"/>
                <a:ea typeface="Calibri Light" panose="020F0302020204030204" pitchFamily="34" charset="0"/>
                <a:cs typeface="Calibri Light" panose="020F0302020204030204" pitchFamily="34" charset="0"/>
              </a:rPr>
            </a:br>
            <a:r>
              <a:rPr lang="en-US" sz="2200" b="1">
                <a:latin typeface="Calibri Light" panose="020F0302020204030204" pitchFamily="34" charset="0"/>
                <a:ea typeface="Calibri Light" panose="020F0302020204030204" pitchFamily="34" charset="0"/>
                <a:cs typeface="Calibri Light" panose="020F0302020204030204" pitchFamily="34" charset="0"/>
              </a:rPr>
              <a:t>và cam kết</a:t>
            </a:r>
            <a:endParaRPr lang="en-US" sz="2200" b="1"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9" name="Rectangle 8">
            <a:extLst>
              <a:ext uri="{FF2B5EF4-FFF2-40B4-BE49-F238E27FC236}">
                <a16:creationId xmlns:a16="http://schemas.microsoft.com/office/drawing/2014/main" id="{0620A317-4C43-E23D-E612-070FF871B475}"/>
              </a:ext>
            </a:extLst>
          </p:cNvPr>
          <p:cNvSpPr/>
          <p:nvPr/>
        </p:nvSpPr>
        <p:spPr>
          <a:xfrm>
            <a:off x="3701180" y="1251065"/>
            <a:ext cx="2260120" cy="640048"/>
          </a:xfrm>
          <a:prstGeom prst="rect">
            <a:avLst/>
          </a:prstGeom>
          <a:solidFill>
            <a:schemeClr val="accent4">
              <a:lumMod val="7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200" b="1">
                <a:latin typeface="Calibri Light" panose="020F0302020204030204" pitchFamily="34" charset="0"/>
                <a:ea typeface="Calibri Light" panose="020F0302020204030204" pitchFamily="34" charset="0"/>
                <a:cs typeface="Calibri Light" panose="020F0302020204030204" pitchFamily="34" charset="0"/>
              </a:rPr>
              <a:t>Tập huấn</a:t>
            </a:r>
            <a:endParaRPr lang="en-US" sz="2200" b="1"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0" name="Rectangle 9">
            <a:extLst>
              <a:ext uri="{FF2B5EF4-FFF2-40B4-BE49-F238E27FC236}">
                <a16:creationId xmlns:a16="http://schemas.microsoft.com/office/drawing/2014/main" id="{426E8696-1263-D1AA-5927-2914F52C28B3}"/>
              </a:ext>
            </a:extLst>
          </p:cNvPr>
          <p:cNvSpPr/>
          <p:nvPr/>
        </p:nvSpPr>
        <p:spPr>
          <a:xfrm>
            <a:off x="6510156" y="1251065"/>
            <a:ext cx="2104845" cy="64004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b="1" dirty="0" err="1">
                <a:latin typeface="Calibri Light" panose="020F0302020204030204" pitchFamily="34" charset="0"/>
                <a:ea typeface="Calibri Light" panose="020F0302020204030204" pitchFamily="34" charset="0"/>
                <a:cs typeface="Calibri Light" panose="020F0302020204030204" pitchFamily="34" charset="0"/>
              </a:rPr>
              <a:t>Phương</a:t>
            </a:r>
            <a:r>
              <a:rPr lang="en-US" sz="2400" b="1" dirty="0">
                <a:latin typeface="Calibri Light" panose="020F0302020204030204" pitchFamily="34" charset="0"/>
                <a:ea typeface="Calibri Light" panose="020F0302020204030204" pitchFamily="34" charset="0"/>
                <a:cs typeface="Calibri Light" panose="020F0302020204030204" pitchFamily="34" charset="0"/>
              </a:rPr>
              <a:t> </a:t>
            </a:r>
            <a:r>
              <a:rPr lang="en-US" sz="2400" b="1" dirty="0" err="1">
                <a:latin typeface="Calibri Light" panose="020F0302020204030204" pitchFamily="34" charset="0"/>
                <a:ea typeface="Calibri Light" panose="020F0302020204030204" pitchFamily="34" charset="0"/>
                <a:cs typeface="Calibri Light" panose="020F0302020204030204" pitchFamily="34" charset="0"/>
              </a:rPr>
              <a:t>tiện</a:t>
            </a:r>
            <a:endParaRPr lang="en-US" sz="2400" b="1"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1" name="Rectangle 10">
            <a:extLst>
              <a:ext uri="{FF2B5EF4-FFF2-40B4-BE49-F238E27FC236}">
                <a16:creationId xmlns:a16="http://schemas.microsoft.com/office/drawing/2014/main" id="{75E40983-FC23-7EE4-3E50-8BC649E70F4F}"/>
              </a:ext>
            </a:extLst>
          </p:cNvPr>
          <p:cNvSpPr/>
          <p:nvPr/>
        </p:nvSpPr>
        <p:spPr>
          <a:xfrm>
            <a:off x="9175287" y="1271269"/>
            <a:ext cx="2185208" cy="619844"/>
          </a:xfrm>
          <a:prstGeom prst="rect">
            <a:avLst/>
          </a:prstGeom>
          <a:solidFill>
            <a:schemeClr val="accent6">
              <a:lumMod val="7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000" b="1">
                <a:latin typeface="Calibri Light" panose="020F0302020204030204" pitchFamily="34" charset="0"/>
                <a:ea typeface="Calibri Light" panose="020F0302020204030204" pitchFamily="34" charset="0"/>
                <a:cs typeface="Calibri Light" panose="020F0302020204030204" pitchFamily="34" charset="0"/>
              </a:rPr>
              <a:t>Kiểm tra </a:t>
            </a:r>
          </a:p>
          <a:p>
            <a:pPr algn="ctr"/>
            <a:r>
              <a:rPr lang="en-US" sz="2000" b="1">
                <a:latin typeface="Calibri Light" panose="020F0302020204030204" pitchFamily="34" charset="0"/>
                <a:ea typeface="Calibri Light" panose="020F0302020204030204" pitchFamily="34" charset="0"/>
                <a:cs typeface="Calibri Light" panose="020F0302020204030204" pitchFamily="34" charset="0"/>
              </a:rPr>
              <a:t>&amp; Giám sát</a:t>
            </a:r>
            <a:endParaRPr lang="en-US" sz="2000" b="1" dirty="0">
              <a:latin typeface="Calibri Light" panose="020F0302020204030204" pitchFamily="34" charset="0"/>
              <a:ea typeface="Calibri Light" panose="020F0302020204030204" pitchFamily="34" charset="0"/>
              <a:cs typeface="Calibri Light" panose="020F0302020204030204" pitchFamily="34" charset="0"/>
            </a:endParaRPr>
          </a:p>
        </p:txBody>
      </p:sp>
      <p:graphicFrame>
        <p:nvGraphicFramePr>
          <p:cNvPr id="13" name="Content Placeholder 12">
            <a:extLst>
              <a:ext uri="{FF2B5EF4-FFF2-40B4-BE49-F238E27FC236}">
                <a16:creationId xmlns:a16="http://schemas.microsoft.com/office/drawing/2014/main" id="{50B01F6C-4AB4-B17A-5067-4CB38BCEF66B}"/>
              </a:ext>
            </a:extLst>
          </p:cNvPr>
          <p:cNvGraphicFramePr>
            <a:graphicFrameLocks noGrp="1"/>
          </p:cNvGraphicFramePr>
          <p:nvPr>
            <p:ph idx="1"/>
            <p:extLst>
              <p:ext uri="{D42A27DB-BD31-4B8C-83A1-F6EECF244321}">
                <p14:modId xmlns:p14="http://schemas.microsoft.com/office/powerpoint/2010/main" val="226851925"/>
              </p:ext>
            </p:extLst>
          </p:nvPr>
        </p:nvGraphicFramePr>
        <p:xfrm>
          <a:off x="754664" y="1999610"/>
          <a:ext cx="10870524" cy="4333240"/>
        </p:xfrm>
        <a:graphic>
          <a:graphicData uri="http://schemas.openxmlformats.org/drawingml/2006/table">
            <a:tbl>
              <a:tblPr firstRow="1" bandRow="1">
                <a:tableStyleId>{5C22544A-7EE6-4342-B048-85BDC9FD1C3A}</a:tableStyleId>
              </a:tblPr>
              <a:tblGrid>
                <a:gridCol w="2717631">
                  <a:extLst>
                    <a:ext uri="{9D8B030D-6E8A-4147-A177-3AD203B41FA5}">
                      <a16:colId xmlns:a16="http://schemas.microsoft.com/office/drawing/2014/main" val="20000"/>
                    </a:ext>
                  </a:extLst>
                </a:gridCol>
                <a:gridCol w="2717631">
                  <a:extLst>
                    <a:ext uri="{9D8B030D-6E8A-4147-A177-3AD203B41FA5}">
                      <a16:colId xmlns:a16="http://schemas.microsoft.com/office/drawing/2014/main" val="20001"/>
                    </a:ext>
                  </a:extLst>
                </a:gridCol>
                <a:gridCol w="2717631">
                  <a:extLst>
                    <a:ext uri="{9D8B030D-6E8A-4147-A177-3AD203B41FA5}">
                      <a16:colId xmlns:a16="http://schemas.microsoft.com/office/drawing/2014/main" val="20002"/>
                    </a:ext>
                  </a:extLst>
                </a:gridCol>
                <a:gridCol w="2717631">
                  <a:extLst>
                    <a:ext uri="{9D8B030D-6E8A-4147-A177-3AD203B41FA5}">
                      <a16:colId xmlns:a16="http://schemas.microsoft.com/office/drawing/2014/main" val="20003"/>
                    </a:ext>
                  </a:extLst>
                </a:gridCol>
              </a:tblGrid>
              <a:tr h="3743526">
                <a:tc>
                  <a:txBody>
                    <a:bodyPr/>
                    <a:lstStyle/>
                    <a:p>
                      <a:pPr marL="342900" marR="0" lvl="0" indent="-342900" algn="just" defTabSz="914400" rtl="0" eaLnBrk="1" fontAlgn="auto" latinLnBrk="0" hangingPunct="1">
                        <a:lnSpc>
                          <a:spcPct val="90000"/>
                        </a:lnSpc>
                        <a:spcBef>
                          <a:spcPts val="1000"/>
                        </a:spcBef>
                        <a:spcAft>
                          <a:spcPts val="0"/>
                        </a:spcAft>
                        <a:buClrTx/>
                        <a:buSzTx/>
                        <a:buFontTx/>
                        <a:buChar char="-"/>
                        <a:defRPr/>
                      </a:pPr>
                      <a:r>
                        <a:rPr lang="en-US" sz="2000" b="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Thành</a:t>
                      </a:r>
                      <a:r>
                        <a:rPr lang="en-US" sz="2000" b="0" kern="1200" baseline="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lập Đội cải tiến chất lượng CRE</a:t>
                      </a:r>
                      <a:endParaRPr lang="en-US" sz="2000" b="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endParaRPr>
                    </a:p>
                    <a:p>
                      <a:pPr marL="342900" marR="0" lvl="0" indent="-342900" algn="just" defTabSz="914400" rtl="0" eaLnBrk="1" fontAlgn="auto" latinLnBrk="0" hangingPunct="1">
                        <a:lnSpc>
                          <a:spcPct val="90000"/>
                        </a:lnSpc>
                        <a:spcBef>
                          <a:spcPts val="1000"/>
                        </a:spcBef>
                        <a:spcAft>
                          <a:spcPts val="0"/>
                        </a:spcAft>
                        <a:buClrTx/>
                        <a:buSzTx/>
                        <a:buFontTx/>
                        <a:buChar char="-"/>
                        <a:defRPr/>
                      </a:pPr>
                      <a:r>
                        <a:rPr lang="en-US" sz="2000" b="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Sự</a:t>
                      </a:r>
                      <a:r>
                        <a:rPr lang="en-US" sz="2000" b="0" kern="1200" baseline="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hõ trợ của Bệnh viện, BYT, CDC, PATH</a:t>
                      </a:r>
                      <a:endParaRPr lang="en-US" sz="2000" b="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endParaRPr>
                    </a:p>
                    <a:p>
                      <a:pPr marL="0" lvl="0" indent="0" algn="just" defTabSz="914400" rtl="0" eaLnBrk="1" latinLnBrk="0" hangingPunct="1">
                        <a:lnSpc>
                          <a:spcPct val="90000"/>
                        </a:lnSpc>
                        <a:spcBef>
                          <a:spcPts val="1000"/>
                        </a:spcBef>
                        <a:buFontTx/>
                        <a:buNone/>
                        <a:defRPr/>
                      </a:pPr>
                      <a:endParaRPr lang="en-US" sz="2000" b="0" i="0" kern="1200" dirty="0">
                        <a:solidFill>
                          <a:schemeClr val="tx1"/>
                        </a:solidFill>
                        <a:latin typeface="+mj-lt"/>
                        <a:ea typeface="+mn-ea"/>
                        <a:cs typeface="+mn-cs"/>
                      </a:endParaRPr>
                    </a:p>
                  </a:txBody>
                  <a:tcP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noFill/>
                  </a:tcPr>
                </a:tc>
                <a:tc>
                  <a:txBody>
                    <a:bodyPr/>
                    <a:lstStyle/>
                    <a:p>
                      <a:pPr marL="342900" lvl="0" indent="-342900" algn="just">
                        <a:buFontTx/>
                        <a:buChar char="-"/>
                      </a:pPr>
                      <a:r>
                        <a:rPr lang="en-US" sz="2000" b="0" i="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HSTC: </a:t>
                      </a:r>
                      <a:r>
                        <a:rPr lang="en-US" sz="2000" b="0" i="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Gói</a:t>
                      </a:r>
                      <a:r>
                        <a:rPr lang="en-US" sz="2000" b="0" i="0" baseline="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sz="2000" b="0" i="0" baseline="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phòng</a:t>
                      </a:r>
                      <a:r>
                        <a:rPr lang="en-US" sz="2000" b="0" i="0" baseline="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sz="2000" b="0" i="0" baseline="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ngừa</a:t>
                      </a:r>
                      <a:endParaRPr lang="en-US" sz="2000" b="0" i="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endParaRPr>
                    </a:p>
                    <a:p>
                      <a:pPr marL="342900" lvl="0" indent="-342900" algn="just">
                        <a:buFontTx/>
                        <a:buChar char="-"/>
                      </a:pPr>
                      <a:r>
                        <a:rPr lang="en-US" sz="2000" b="0" i="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IPC:</a:t>
                      </a:r>
                      <a:r>
                        <a:rPr lang="en-US" sz="2000" b="0" i="0" baseline="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sz="2000" b="0" i="0" baseline="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Hướng</a:t>
                      </a:r>
                      <a:r>
                        <a:rPr lang="en-US" sz="2000" b="0" i="0" baseline="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sz="2000" b="0" i="0" baseline="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dẫn</a:t>
                      </a:r>
                      <a:r>
                        <a:rPr lang="en-US" sz="2000" b="0" i="0" baseline="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sz="2000" b="0" i="0" baseline="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giám</a:t>
                      </a:r>
                      <a:r>
                        <a:rPr lang="en-US" sz="2000" b="0" i="0" baseline="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sz="2000" b="0" i="0" baseline="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sát</a:t>
                      </a:r>
                      <a:r>
                        <a:rPr lang="en-US" sz="2000" b="0" i="0" baseline="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sz="2000" b="0" i="0" baseline="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và</a:t>
                      </a:r>
                      <a:r>
                        <a:rPr lang="en-US" sz="2000" b="0" i="0" baseline="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sz="2000" b="0" i="0" baseline="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phản</a:t>
                      </a:r>
                      <a:r>
                        <a:rPr lang="en-US" sz="2000" b="0" i="0" baseline="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US" sz="2000" b="0" i="0" baseline="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hồi</a:t>
                      </a:r>
                      <a:endParaRPr lang="en-US" b="0" i="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endParaRPr>
                    </a:p>
                  </a:txBody>
                  <a:tcP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noFill/>
                  </a:tcPr>
                </a:tc>
                <a:tc>
                  <a:txBody>
                    <a:bodyPr/>
                    <a:lstStyle/>
                    <a:p>
                      <a:pPr marL="342900" marR="0" lvl="0" indent="-342900" algn="just" defTabSz="914400" rtl="0" eaLnBrk="1" fontAlgn="auto" latinLnBrk="0" hangingPunct="1">
                        <a:lnSpc>
                          <a:spcPct val="90000"/>
                        </a:lnSpc>
                        <a:spcBef>
                          <a:spcPts val="1000"/>
                        </a:spcBef>
                        <a:spcAft>
                          <a:spcPts val="0"/>
                        </a:spcAft>
                        <a:buClrTx/>
                        <a:buSzTx/>
                        <a:buFontTx/>
                        <a:buChar char="-"/>
                        <a:defRPr/>
                      </a:pPr>
                      <a:r>
                        <a:rPr lang="en-US" sz="2000" b="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Xây</a:t>
                      </a:r>
                      <a:r>
                        <a:rPr lang="en-US" sz="2000" b="0" kern="1200" baseline="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dựng SOP, Poster nhắc nhở tuân thủ hang rào phòng ngừa</a:t>
                      </a:r>
                      <a:endParaRPr lang="en-US" sz="2000" b="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endParaRPr>
                    </a:p>
                    <a:p>
                      <a:pPr marL="342900" marR="0" lvl="0" indent="-342900" algn="just" defTabSz="914400" rtl="0" eaLnBrk="1" fontAlgn="auto" latinLnBrk="0" hangingPunct="1">
                        <a:lnSpc>
                          <a:spcPct val="90000"/>
                        </a:lnSpc>
                        <a:spcBef>
                          <a:spcPts val="1000"/>
                        </a:spcBef>
                        <a:spcAft>
                          <a:spcPts val="0"/>
                        </a:spcAft>
                        <a:buClrTx/>
                        <a:buSzTx/>
                        <a:buFontTx/>
                        <a:buChar char="-"/>
                        <a:defRPr/>
                      </a:pPr>
                      <a:r>
                        <a:rPr lang="en-US" sz="2000" b="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Trang bị</a:t>
                      </a:r>
                      <a:r>
                        <a:rPr lang="en-US" sz="2000" b="0" kern="1200" baseline="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găng tay, áo choàng, dung dịch VST</a:t>
                      </a:r>
                      <a:endParaRPr lang="en-US" sz="2000" b="0">
                        <a:solidFill>
                          <a:schemeClr val="tx1"/>
                        </a:solidFill>
                        <a:latin typeface="Calibri Light" panose="020F0302020204030204" pitchFamily="34" charset="0"/>
                        <a:ea typeface="Calibri Light" panose="020F0302020204030204" pitchFamily="34" charset="0"/>
                        <a:cs typeface="Calibri Light" panose="020F0302020204030204" pitchFamily="34" charset="0"/>
                      </a:endParaRPr>
                    </a:p>
                    <a:p>
                      <a:endParaRPr lang="en-US" b="0" dirty="0">
                        <a:solidFill>
                          <a:schemeClr val="tx1"/>
                        </a:solidFill>
                      </a:endParaRPr>
                    </a:p>
                    <a:p>
                      <a:endParaRPr lang="en-US" b="0" dirty="0">
                        <a:solidFill>
                          <a:schemeClr val="tx1"/>
                        </a:solidFill>
                      </a:endParaRPr>
                    </a:p>
                    <a:p>
                      <a:endParaRPr lang="en-US" b="0" dirty="0">
                        <a:solidFill>
                          <a:schemeClr val="tx1"/>
                        </a:solidFill>
                      </a:endParaRPr>
                    </a:p>
                    <a:p>
                      <a:endParaRPr lang="en-US" b="0" dirty="0">
                        <a:solidFill>
                          <a:schemeClr val="tx1"/>
                        </a:solidFill>
                      </a:endParaRPr>
                    </a:p>
                    <a:p>
                      <a:endParaRPr lang="en-US" b="0" dirty="0">
                        <a:solidFill>
                          <a:schemeClr val="tx1"/>
                        </a:solidFill>
                      </a:endParaRPr>
                    </a:p>
                    <a:p>
                      <a:endParaRPr lang="en-US" b="0" dirty="0">
                        <a:solidFill>
                          <a:schemeClr val="tx1"/>
                        </a:solidFill>
                      </a:endParaRPr>
                    </a:p>
                    <a:p>
                      <a:endParaRPr lang="en-US" b="0" dirty="0">
                        <a:solidFill>
                          <a:schemeClr val="tx1"/>
                        </a:solidFill>
                      </a:endParaRPr>
                    </a:p>
                    <a:p>
                      <a:endParaRPr lang="en-US" b="0" dirty="0">
                        <a:solidFill>
                          <a:schemeClr val="tx1"/>
                        </a:solidFill>
                      </a:endParaRPr>
                    </a:p>
                    <a:p>
                      <a:endParaRPr lang="en-US" b="0" dirty="0">
                        <a:solidFill>
                          <a:schemeClr val="tx1"/>
                        </a:solidFill>
                      </a:endParaRPr>
                    </a:p>
                  </a:txBody>
                  <a:tcP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noFill/>
                  </a:tcPr>
                </a:tc>
                <a:tc>
                  <a:txBody>
                    <a:bodyPr/>
                    <a:lstStyle/>
                    <a:p>
                      <a:pPr marL="0" lvl="0" indent="0" algn="just" defTabSz="914400" rtl="0" eaLnBrk="1" latinLnBrk="0" hangingPunct="1">
                        <a:lnSpc>
                          <a:spcPct val="90000"/>
                        </a:lnSpc>
                        <a:spcBef>
                          <a:spcPts val="1000"/>
                        </a:spcBef>
                        <a:buFontTx/>
                        <a:buNone/>
                        <a:defRPr/>
                      </a:pPr>
                      <a:r>
                        <a:rPr lang="en-US" sz="2000" b="0" i="0" kern="1200">
                          <a:solidFill>
                            <a:schemeClr val="tx1"/>
                          </a:solidFill>
                          <a:latin typeface="+mn-lt"/>
                          <a:ea typeface="+mn-ea"/>
                          <a:cs typeface="+mn-cs"/>
                          <a:sym typeface="Arial" panose="020B0604020202020204" pitchFamily="34" charset="0"/>
                        </a:rPr>
                        <a:t>- </a:t>
                      </a:r>
                      <a:r>
                        <a:rPr lang="en-US" sz="20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sym typeface="Arial" panose="020B0604020202020204" pitchFamily="34" charset="0"/>
                        </a:rPr>
                        <a:t>IPC &amp; HSTC: Giám</a:t>
                      </a:r>
                      <a:r>
                        <a:rPr lang="en-US" sz="2000" b="0" i="0" kern="1200" baseline="0">
                          <a:solidFill>
                            <a:schemeClr val="tx1"/>
                          </a:solidFill>
                          <a:latin typeface="Calibri Light" panose="020F0302020204030204" pitchFamily="34" charset="0"/>
                          <a:ea typeface="Calibri Light" panose="020F0302020204030204" pitchFamily="34" charset="0"/>
                          <a:cs typeface="Calibri Light" panose="020F0302020204030204" pitchFamily="34" charset="0"/>
                          <a:sym typeface="Arial" panose="020B0604020202020204" pitchFamily="34" charset="0"/>
                        </a:rPr>
                        <a:t> sát</a:t>
                      </a:r>
                      <a:endParaRPr lang="en-US" sz="20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sym typeface="Arial" panose="020B0604020202020204" pitchFamily="34" charset="0"/>
                      </a:endParaRPr>
                    </a:p>
                    <a:p>
                      <a:pPr marL="342900" marR="0" lvl="0" indent="-171450" algn="just" defTabSz="914400" rtl="0" eaLnBrk="1" fontAlgn="auto" latinLnBrk="0" hangingPunct="1">
                        <a:lnSpc>
                          <a:spcPct val="90000"/>
                        </a:lnSpc>
                        <a:spcBef>
                          <a:spcPts val="1000"/>
                        </a:spcBef>
                        <a:spcAft>
                          <a:spcPts val="0"/>
                        </a:spcAft>
                        <a:buClrTx/>
                        <a:buSzTx/>
                        <a:buFont typeface="Courier New" panose="02070309020205020404" pitchFamily="49" charset="0"/>
                        <a:buChar char="o"/>
                        <a:defRPr/>
                      </a:pPr>
                      <a:r>
                        <a:rPr lang="en-US" sz="20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Cách</a:t>
                      </a:r>
                      <a:r>
                        <a:rPr lang="en-US" sz="2000" b="0" i="0" kern="1200" baseline="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ly/C</a:t>
                      </a:r>
                      <a:r>
                        <a:rPr lang="en-US" sz="20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ohort</a:t>
                      </a:r>
                    </a:p>
                    <a:p>
                      <a:pPr marL="342900" marR="0" lvl="0" indent="-171450" algn="just" defTabSz="914400" rtl="0" eaLnBrk="1" fontAlgn="auto" latinLnBrk="0" hangingPunct="1">
                        <a:lnSpc>
                          <a:spcPct val="90000"/>
                        </a:lnSpc>
                        <a:spcBef>
                          <a:spcPts val="1000"/>
                        </a:spcBef>
                        <a:spcAft>
                          <a:spcPts val="0"/>
                        </a:spcAft>
                        <a:buClrTx/>
                        <a:buSzTx/>
                        <a:buFont typeface="Courier New" panose="02070309020205020404" pitchFamily="49" charset="0"/>
                        <a:buChar char="o"/>
                        <a:defRPr/>
                      </a:pPr>
                      <a:r>
                        <a:rPr lang="en-US" sz="20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Tuân</a:t>
                      </a:r>
                      <a:r>
                        <a:rPr lang="en-US" sz="2000" b="0" i="0" kern="1200" baseline="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thủ hàng rào phòng ngừa</a:t>
                      </a:r>
                      <a:endParaRPr lang="en-US" sz="20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endParaRPr>
                    </a:p>
                    <a:p>
                      <a:pPr marL="342900" marR="0" lvl="0" indent="-171450" algn="just" defTabSz="914400" rtl="0" eaLnBrk="1" fontAlgn="auto" latinLnBrk="0" hangingPunct="1">
                        <a:lnSpc>
                          <a:spcPct val="90000"/>
                        </a:lnSpc>
                        <a:spcBef>
                          <a:spcPts val="1000"/>
                        </a:spcBef>
                        <a:spcAft>
                          <a:spcPts val="0"/>
                        </a:spcAft>
                        <a:buClrTx/>
                        <a:buSzTx/>
                        <a:buFont typeface="Courier New" panose="02070309020205020404" pitchFamily="49" charset="0"/>
                        <a:buChar char="o"/>
                        <a:defRPr/>
                      </a:pPr>
                      <a:r>
                        <a:rPr lang="en-US" sz="2000" b="0" i="0" kern="120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Tuân</a:t>
                      </a:r>
                      <a:r>
                        <a:rPr lang="en-US" sz="2000" b="0" i="0" kern="1200" baseline="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thủ vệ sinh khử khuẩn bề mặt môi trường</a:t>
                      </a:r>
                      <a:endParaRPr lang="en-US" sz="2000" b="0" i="0" kern="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endParaRPr>
                    </a:p>
                  </a:txBody>
                  <a:tcPr>
                    <a:lnL w="12700" cap="flat" cmpd="sng" algn="ctr">
                      <a:solidFill>
                        <a:schemeClr val="accent4">
                          <a:lumMod val="75000"/>
                        </a:schemeClr>
                      </a:solidFill>
                      <a:prstDash val="solid"/>
                      <a:round/>
                      <a:headEnd type="none" w="med" len="med"/>
                      <a:tailEnd type="none" w="med" len="med"/>
                    </a:lnL>
                    <a:lnR w="12700" cap="flat" cmpd="sng" algn="ctr">
                      <a:solidFill>
                        <a:schemeClr val="accent4">
                          <a:lumMod val="75000"/>
                        </a:schemeClr>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lnB w="12700" cap="flat" cmpd="sng" algn="ctr">
                      <a:solidFill>
                        <a:schemeClr val="accent4">
                          <a:lumMod val="75000"/>
                        </a:schemeClr>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pic>
        <p:nvPicPr>
          <p:cNvPr id="19" name="Content Placeholder 6">
            <a:extLst>
              <a:ext uri="{FF2B5EF4-FFF2-40B4-BE49-F238E27FC236}">
                <a16:creationId xmlns:a16="http://schemas.microsoft.com/office/drawing/2014/main" id="{CE995563-BAEC-B408-1C68-567A9CCD8CA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43" t="1386" r="995" b="2211"/>
          <a:stretch>
            <a:fillRect/>
          </a:stretch>
        </p:blipFill>
        <p:spPr bwMode="auto">
          <a:xfrm>
            <a:off x="3624189" y="3640017"/>
            <a:ext cx="2411730" cy="2072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Content Placeholder 3">
            <a:extLst>
              <a:ext uri="{FF2B5EF4-FFF2-40B4-BE49-F238E27FC236}">
                <a16:creationId xmlns:a16="http://schemas.microsoft.com/office/drawing/2014/main" id="{5FD8DE4C-D1C1-285B-2D5F-1E24AF95B702}"/>
              </a:ext>
            </a:extLst>
          </p:cNvPr>
          <p:cNvPicPr>
            <a:picLocks noChangeAspect="1"/>
          </p:cNvPicPr>
          <p:nvPr/>
        </p:nvPicPr>
        <p:blipFill rotWithShape="1">
          <a:blip r:embed="rId4"/>
          <a:srcRect l="30532" t="17831" r="29774" b="6990"/>
          <a:stretch>
            <a:fillRect/>
          </a:stretch>
        </p:blipFill>
        <p:spPr>
          <a:xfrm>
            <a:off x="6630278" y="3811466"/>
            <a:ext cx="1840231" cy="2000250"/>
          </a:xfrm>
          <a:prstGeom prst="rect">
            <a:avLst/>
          </a:prstGeom>
        </p:spPr>
      </p:pic>
      <p:pic>
        <p:nvPicPr>
          <p:cNvPr id="2" name="Picture 1">
            <a:extLst>
              <a:ext uri="{FF2B5EF4-FFF2-40B4-BE49-F238E27FC236}">
                <a16:creationId xmlns:a16="http://schemas.microsoft.com/office/drawing/2014/main" id="{7AF21830-CEF2-B065-58D8-B233DE427354}"/>
              </a:ext>
            </a:extLst>
          </p:cNvPr>
          <p:cNvPicPr>
            <a:picLocks noChangeAspect="1"/>
          </p:cNvPicPr>
          <p:nvPr/>
        </p:nvPicPr>
        <p:blipFill>
          <a:blip r:embed="rId5"/>
          <a:stretch>
            <a:fillRect/>
          </a:stretch>
        </p:blipFill>
        <p:spPr>
          <a:xfrm>
            <a:off x="960702" y="3924828"/>
            <a:ext cx="2457450" cy="2000250"/>
          </a:xfrm>
          <a:prstGeom prst="rect">
            <a:avLst/>
          </a:prstGeom>
        </p:spPr>
      </p:pic>
    </p:spTree>
    <p:extLst>
      <p:ext uri="{BB962C8B-B14F-4D97-AF65-F5344CB8AC3E}">
        <p14:creationId xmlns:p14="http://schemas.microsoft.com/office/powerpoint/2010/main" val="6895746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C3543A5-5760-DDD5-4606-B95779447904}"/>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D6DB8CE-87D4-5D23-9E64-33690E93C9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useBgFill="1">
        <p:nvSpPr>
          <p:cNvPr id="9" name="Freeform: Shape 8">
            <a:extLst>
              <a:ext uri="{FF2B5EF4-FFF2-40B4-BE49-F238E27FC236}">
                <a16:creationId xmlns:a16="http://schemas.microsoft.com/office/drawing/2014/main" id="{1A71465D-A68D-BC24-7154-A863604231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Freeform: Shape 10">
            <a:extLst>
              <a:ext uri="{FF2B5EF4-FFF2-40B4-BE49-F238E27FC236}">
                <a16:creationId xmlns:a16="http://schemas.microsoft.com/office/drawing/2014/main" id="{B3AB5C4D-4790-C5B6-53CD-85192D9356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96B7BF1-C9CD-7D7D-7108-65E352A8BB23}"/>
              </a:ext>
            </a:extLst>
          </p:cNvPr>
          <p:cNvSpPr>
            <a:spLocks noGrp="1"/>
          </p:cNvSpPr>
          <p:nvPr>
            <p:ph type="title"/>
          </p:nvPr>
        </p:nvSpPr>
        <p:spPr>
          <a:xfrm>
            <a:off x="915900" y="3429000"/>
            <a:ext cx="9803707" cy="2764028"/>
          </a:xfrm>
        </p:spPr>
        <p:txBody>
          <a:bodyPr vert="horz" lIns="91440" tIns="45720" rIns="91440" bIns="45720" rtlCol="0" anchor="ctr">
            <a:normAutofit/>
          </a:bodyPr>
          <a:lstStyle/>
          <a:p>
            <a:pPr algn="ctr"/>
            <a:r>
              <a:rPr lang="en-US" sz="5400" b="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II. Chiến lược đa mô thức </a:t>
            </a:r>
            <a:br>
              <a:rPr lang="en-US" sz="5400" b="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br>
            <a:r>
              <a:rPr lang="en-US" sz="5400" b="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 Kinh nghiệm thực tiễn tại ICU</a:t>
            </a:r>
            <a:endParaRPr lang="en-US" sz="5000" b="1" kern="1200">
              <a:solidFill>
                <a:srgbClr val="0070C0"/>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3" name="Rectangle 12">
            <a:extLst>
              <a:ext uri="{FF2B5EF4-FFF2-40B4-BE49-F238E27FC236}">
                <a16:creationId xmlns:a16="http://schemas.microsoft.com/office/drawing/2014/main" id="{0CDF280B-EFC8-E089-E5AB-CBDF58D07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70526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docProps/app.xml><?xml version="1.0" encoding="utf-8"?>
<Properties xmlns="http://schemas.openxmlformats.org/officeDocument/2006/extended-properties" xmlns:vt="http://schemas.openxmlformats.org/officeDocument/2006/docPropsVTypes">
  <TotalTime>4041</TotalTime>
  <Words>1996</Words>
  <Application>Microsoft Office PowerPoint</Application>
  <PresentationFormat>Widescreen</PresentationFormat>
  <Paragraphs>272</Paragraphs>
  <Slides>40</Slides>
  <Notes>14</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40</vt:i4>
      </vt:variant>
    </vt:vector>
  </HeadingPairs>
  <TitlesOfParts>
    <vt:vector size="51" baseType="lpstr">
      <vt:lpstr>SimSun</vt:lpstr>
      <vt:lpstr>Aptos</vt:lpstr>
      <vt:lpstr>Aptos Display</vt:lpstr>
      <vt:lpstr>Arial</vt:lpstr>
      <vt:lpstr>Calibri</vt:lpstr>
      <vt:lpstr>Calibri Light</vt:lpstr>
      <vt:lpstr>Courier New</vt:lpstr>
      <vt:lpstr>Wingdings</vt:lpstr>
      <vt:lpstr>Wingdings 2</vt:lpstr>
      <vt:lpstr>Office Theme</vt:lpstr>
      <vt:lpstr>1_Office Theme</vt:lpstr>
      <vt:lpstr>CHIẾN LƯỢC ĐA MÔ THỨC  KIỂM SOÁT LÂY TRUYỀN VI KHUẨN ĐA KHÁNG  TẠI KHOA HỒI SỨC TÍCH CỰC: CHIA SẺ  KINH NGHIỆM THỰC TIỄN</vt:lpstr>
      <vt:lpstr>NỘI DUNG</vt:lpstr>
      <vt:lpstr>I. Thực trạng</vt:lpstr>
      <vt:lpstr>Trực khuẩn Gram (-) kháng Carbapenem</vt:lpstr>
      <vt:lpstr>Lây truyền CRE</vt:lpstr>
      <vt:lpstr>Nhiễm khuẩn và chiếm cư  (Infection vs Colonization) </vt:lpstr>
      <vt:lpstr>Tình trạng CRE-UMC</vt:lpstr>
      <vt:lpstr>Biện pháp can thiệp</vt:lpstr>
      <vt:lpstr>II. Chiến lược đa mô thức  – Kinh nghiệm thực tiễn tại ICU</vt:lpstr>
      <vt:lpstr>Chiến lược đa mô thức (UMC)</vt:lpstr>
      <vt:lpstr>1. Xây dựng đề án cải tiến chất lượng</vt:lpstr>
      <vt:lpstr>Đội Cải tiến chất lượng (UMC)</vt:lpstr>
      <vt:lpstr>Patient consent &amp; lấy mẫu: team ICU</vt:lpstr>
      <vt:lpstr>2. Giáo dục &amp; Gắn kết</vt:lpstr>
      <vt:lpstr>3. Giám sát &amp; Sàng lọc</vt:lpstr>
      <vt:lpstr>Giám sát chủ động CRE</vt:lpstr>
      <vt:lpstr>Chỉ số đánh giá</vt:lpstr>
      <vt:lpstr>4. Cách ly /cohort</vt:lpstr>
      <vt:lpstr>PowerPoint Presentation</vt:lpstr>
      <vt:lpstr>Phòng cách ly</vt:lpstr>
      <vt:lpstr>Phòng cách ly riêng</vt:lpstr>
      <vt:lpstr>5. Tăng cường các biện pháp  phòng ngừa qua đường tiếp xúc</vt:lpstr>
      <vt:lpstr>Hướng dẫn vệ sinh tay</vt:lpstr>
      <vt:lpstr>Tăng cường giám sát </vt:lpstr>
      <vt:lpstr>Sử dụng PPE</vt:lpstr>
      <vt:lpstr>Vệ sinh môi trường</vt:lpstr>
      <vt:lpstr>Hướng dẫn trực quan quy trình vệ sinh</vt:lpstr>
      <vt:lpstr>Lịch vệ sinh khử khuẩn môi trường bề mặt</vt:lpstr>
      <vt:lpstr>Vệ sinh bề mặt thường xuyên tiếp xúc</vt:lpstr>
      <vt:lpstr>Giám sát hiệu quả thực hiện (Nhân viên vệ sinh)</vt:lpstr>
      <vt:lpstr>Giám sát hiệu quả thực hiện (NVYT)</vt:lpstr>
      <vt:lpstr>Giám sát tuân thủ phòng ngừa tiếp xúc</vt:lpstr>
      <vt:lpstr>Kết quả đề án - Hiệu quả đạt được</vt:lpstr>
      <vt:lpstr>Kết quả đề án - Hiệu quả đạt được</vt:lpstr>
      <vt:lpstr>PowerPoint Presentation</vt:lpstr>
      <vt:lpstr>III. Thuận lợi - Thách thức - Bài học kinh nghiệm</vt:lpstr>
      <vt:lpstr>Thuận lợi</vt:lpstr>
      <vt:lpstr>Thách thức</vt:lpstr>
      <vt:lpstr>Bài học kinh nghiệm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Pham Thi Lan (K. KSNK)</dc:creator>
  <cp:lastModifiedBy>Pham Thi Lan (K. KSNK)</cp:lastModifiedBy>
  <cp:revision>6</cp:revision>
  <dcterms:created xsi:type="dcterms:W3CDTF">2025-09-13T09:10:40Z</dcterms:created>
  <dcterms:modified xsi:type="dcterms:W3CDTF">2025-09-19T07:29:13Z</dcterms:modified>
</cp:coreProperties>
</file>